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 id="2147483662" r:id="rId3"/>
    <p:sldMasterId id="2147483665" r:id="rId4"/>
  </p:sldMasterIdLst>
  <p:notesMasterIdLst>
    <p:notesMasterId r:id="rId28"/>
  </p:notesMasterIdLst>
  <p:sldIdLst>
    <p:sldId id="481" r:id="rId5"/>
    <p:sldId id="482" r:id="rId6"/>
    <p:sldId id="503" r:id="rId7"/>
    <p:sldId id="483" r:id="rId8"/>
    <p:sldId id="510" r:id="rId9"/>
    <p:sldId id="484" r:id="rId10"/>
    <p:sldId id="504" r:id="rId11"/>
    <p:sldId id="505" r:id="rId12"/>
    <p:sldId id="490" r:id="rId13"/>
    <p:sldId id="498" r:id="rId14"/>
    <p:sldId id="499" r:id="rId15"/>
    <p:sldId id="494" r:id="rId16"/>
    <p:sldId id="489" r:id="rId17"/>
    <p:sldId id="500" r:id="rId18"/>
    <p:sldId id="502" r:id="rId19"/>
    <p:sldId id="497" r:id="rId20"/>
    <p:sldId id="491" r:id="rId21"/>
    <p:sldId id="492" r:id="rId22"/>
    <p:sldId id="493" r:id="rId23"/>
    <p:sldId id="508" r:id="rId24"/>
    <p:sldId id="506" r:id="rId25"/>
    <p:sldId id="507" r:id="rId26"/>
    <p:sldId id="369" r:id="rId27"/>
  </p:sldIdLst>
  <p:sldSz cx="9144000" cy="6858000" type="screen4x3"/>
  <p:notesSz cx="9144000" cy="6858000"/>
  <p:defaultTextStyle>
    <a:defPPr>
      <a:defRPr lang="en-US"/>
    </a:defPPr>
    <a:lvl1pPr algn="l" rtl="0" eaLnBrk="0" fontAlgn="base" hangingPunct="0">
      <a:spcBef>
        <a:spcPct val="0"/>
      </a:spcBef>
      <a:spcAft>
        <a:spcPct val="0"/>
      </a:spcAft>
      <a:defRPr sz="1400" b="1" kern="1200">
        <a:solidFill>
          <a:schemeClr val="tx1"/>
        </a:solidFill>
        <a:latin typeface="Times New Roman" charset="0"/>
        <a:ea typeface="+mn-ea"/>
        <a:cs typeface="+mn-cs"/>
      </a:defRPr>
    </a:lvl1pPr>
    <a:lvl2pPr marL="457200" algn="l" rtl="0" eaLnBrk="0" fontAlgn="base" hangingPunct="0">
      <a:spcBef>
        <a:spcPct val="0"/>
      </a:spcBef>
      <a:spcAft>
        <a:spcPct val="0"/>
      </a:spcAft>
      <a:defRPr sz="1400" b="1" kern="1200">
        <a:solidFill>
          <a:schemeClr val="tx1"/>
        </a:solidFill>
        <a:latin typeface="Times New Roman" charset="0"/>
        <a:ea typeface="+mn-ea"/>
        <a:cs typeface="+mn-cs"/>
      </a:defRPr>
    </a:lvl2pPr>
    <a:lvl3pPr marL="914400" algn="l" rtl="0" eaLnBrk="0" fontAlgn="base" hangingPunct="0">
      <a:spcBef>
        <a:spcPct val="0"/>
      </a:spcBef>
      <a:spcAft>
        <a:spcPct val="0"/>
      </a:spcAft>
      <a:defRPr sz="1400" b="1" kern="1200">
        <a:solidFill>
          <a:schemeClr val="tx1"/>
        </a:solidFill>
        <a:latin typeface="Times New Roman" charset="0"/>
        <a:ea typeface="+mn-ea"/>
        <a:cs typeface="+mn-cs"/>
      </a:defRPr>
    </a:lvl3pPr>
    <a:lvl4pPr marL="1371600" algn="l" rtl="0" eaLnBrk="0" fontAlgn="base" hangingPunct="0">
      <a:spcBef>
        <a:spcPct val="0"/>
      </a:spcBef>
      <a:spcAft>
        <a:spcPct val="0"/>
      </a:spcAft>
      <a:defRPr sz="1400" b="1" kern="1200">
        <a:solidFill>
          <a:schemeClr val="tx1"/>
        </a:solidFill>
        <a:latin typeface="Times New Roman" charset="0"/>
        <a:ea typeface="+mn-ea"/>
        <a:cs typeface="+mn-cs"/>
      </a:defRPr>
    </a:lvl4pPr>
    <a:lvl5pPr marL="1828800" algn="l" rtl="0" eaLnBrk="0" fontAlgn="base" hangingPunct="0">
      <a:spcBef>
        <a:spcPct val="0"/>
      </a:spcBef>
      <a:spcAft>
        <a:spcPct val="0"/>
      </a:spcAft>
      <a:defRPr sz="1400" b="1" kern="1200">
        <a:solidFill>
          <a:schemeClr val="tx1"/>
        </a:solidFill>
        <a:latin typeface="Times New Roman" charset="0"/>
        <a:ea typeface="+mn-ea"/>
        <a:cs typeface="+mn-cs"/>
      </a:defRPr>
    </a:lvl5pPr>
    <a:lvl6pPr marL="2286000" algn="l" defTabSz="457200" rtl="0" eaLnBrk="1" latinLnBrk="0" hangingPunct="1">
      <a:defRPr sz="1400" b="1" kern="1200">
        <a:solidFill>
          <a:schemeClr val="tx1"/>
        </a:solidFill>
        <a:latin typeface="Times New Roman" charset="0"/>
        <a:ea typeface="+mn-ea"/>
        <a:cs typeface="+mn-cs"/>
      </a:defRPr>
    </a:lvl6pPr>
    <a:lvl7pPr marL="2743200" algn="l" defTabSz="457200" rtl="0" eaLnBrk="1" latinLnBrk="0" hangingPunct="1">
      <a:defRPr sz="1400" b="1" kern="1200">
        <a:solidFill>
          <a:schemeClr val="tx1"/>
        </a:solidFill>
        <a:latin typeface="Times New Roman" charset="0"/>
        <a:ea typeface="+mn-ea"/>
        <a:cs typeface="+mn-cs"/>
      </a:defRPr>
    </a:lvl7pPr>
    <a:lvl8pPr marL="3200400" algn="l" defTabSz="457200" rtl="0" eaLnBrk="1" latinLnBrk="0" hangingPunct="1">
      <a:defRPr sz="1400" b="1" kern="1200">
        <a:solidFill>
          <a:schemeClr val="tx1"/>
        </a:solidFill>
        <a:latin typeface="Times New Roman" charset="0"/>
        <a:ea typeface="+mn-ea"/>
        <a:cs typeface="+mn-cs"/>
      </a:defRPr>
    </a:lvl8pPr>
    <a:lvl9pPr marL="3657600" algn="l" defTabSz="457200" rtl="0" eaLnBrk="1" latinLnBrk="0" hangingPunct="1">
      <a:defRPr sz="1400" b="1"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CCFFCC"/>
    <a:srgbClr val="0000FF"/>
    <a:srgbClr val="000000"/>
    <a:srgbClr val="CCFFFF"/>
    <a:srgbClr val="D5FFFF"/>
    <a:srgbClr val="009900"/>
    <a:srgbClr val="66FF66"/>
    <a:srgbClr val="969696"/>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32787"/>
    <p:restoredTop sz="77765" autoAdjust="0"/>
  </p:normalViewPr>
  <p:slideViewPr>
    <p:cSldViewPr showGuides="1">
      <p:cViewPr varScale="1">
        <p:scale>
          <a:sx n="89" d="100"/>
          <a:sy n="89" d="100"/>
        </p:scale>
        <p:origin x="1866" y="9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png>
</file>

<file path=ppt/media/image10.gif>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vl1pPr>
          </a:lstStyle>
          <a:p>
            <a:endParaRPr lang="en-US"/>
          </a:p>
        </p:txBody>
      </p:sp>
      <p:sp>
        <p:nvSpPr>
          <p:cNvPr id="97283" name="Rectangle 3"/>
          <p:cNvSpPr>
            <a:spLocks noGrp="1" noChangeArrowheads="1"/>
          </p:cNvSpPr>
          <p:nvPr>
            <p:ph type="dt" idx="1"/>
          </p:nvPr>
        </p:nvSpPr>
        <p:spPr bwMode="auto">
          <a:xfrm>
            <a:off x="5181600" y="0"/>
            <a:ext cx="3962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vl1pPr>
          </a:lstStyle>
          <a:p>
            <a:endParaRPr lang="en-US"/>
          </a:p>
        </p:txBody>
      </p:sp>
      <p:sp>
        <p:nvSpPr>
          <p:cNvPr id="97284" name="Rectangle 4"/>
          <p:cNvSpPr>
            <a:spLocks noGrp="1" noRot="1" noChangeAspect="1" noChangeArrowheads="1" noTextEdit="1"/>
          </p:cNvSpPr>
          <p:nvPr>
            <p:ph type="sldImg" idx="2"/>
          </p:nvPr>
        </p:nvSpPr>
        <p:spPr bwMode="auto">
          <a:xfrm>
            <a:off x="2844800" y="533400"/>
            <a:ext cx="3454400" cy="2590800"/>
          </a:xfrm>
          <a:prstGeom prst="rect">
            <a:avLst/>
          </a:prstGeom>
          <a:noFill/>
          <a:ln w="9525">
            <a:solidFill>
              <a:srgbClr val="000000"/>
            </a:solidFill>
            <a:miter lim="800000"/>
            <a:headEnd/>
            <a:tailEnd/>
          </a:ln>
          <a:effectLst/>
        </p:spPr>
      </p:sp>
      <p:sp>
        <p:nvSpPr>
          <p:cNvPr id="97285" name="Rectangle 5"/>
          <p:cNvSpPr>
            <a:spLocks noGrp="1" noChangeArrowheads="1"/>
          </p:cNvSpPr>
          <p:nvPr>
            <p:ph type="body" sz="quarter" idx="3"/>
          </p:nvPr>
        </p:nvSpPr>
        <p:spPr bwMode="auto">
          <a:xfrm>
            <a:off x="1219200" y="3276600"/>
            <a:ext cx="6705600" cy="3048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7286" name="Rectangle 6"/>
          <p:cNvSpPr>
            <a:spLocks noGrp="1" noChangeArrowheads="1"/>
          </p:cNvSpPr>
          <p:nvPr>
            <p:ph type="ftr" sz="quarter" idx="4"/>
          </p:nvPr>
        </p:nvSpPr>
        <p:spPr bwMode="auto">
          <a:xfrm>
            <a:off x="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a:lvl1pPr>
          </a:lstStyle>
          <a:p>
            <a:endParaRPr lang="en-US"/>
          </a:p>
        </p:txBody>
      </p:sp>
      <p:sp>
        <p:nvSpPr>
          <p:cNvPr id="97287" name="Rectangle 7"/>
          <p:cNvSpPr>
            <a:spLocks noGrp="1" noChangeArrowheads="1"/>
          </p:cNvSpPr>
          <p:nvPr>
            <p:ph type="sldNum" sz="quarter" idx="5"/>
          </p:nvPr>
        </p:nvSpPr>
        <p:spPr bwMode="auto">
          <a:xfrm>
            <a:off x="5181600" y="6477000"/>
            <a:ext cx="3962400" cy="3810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a:lvl1pPr>
          </a:lstStyle>
          <a:p>
            <a:fld id="{37231C64-B976-DF4A-874D-4A45D2B42567}"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A6C62C-AF94-8B42-AF39-302D6D4E3459}" type="slidenum">
              <a:rPr lang="en-US">
                <a:solidFill>
                  <a:prstClr val="black"/>
                </a:solidFill>
              </a:rPr>
              <a:pPr/>
              <a:t>1</a:t>
            </a:fld>
            <a:endParaRPr lang="en-US">
              <a:solidFill>
                <a:prstClr val="black"/>
              </a:solidFill>
            </a:endParaRPr>
          </a:p>
        </p:txBody>
      </p:sp>
      <p:sp>
        <p:nvSpPr>
          <p:cNvPr id="45261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45261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FA96A5-D55B-0C46-A99F-7042AE9CD2F6}" type="slidenum">
              <a:rPr lang="en-US">
                <a:solidFill>
                  <a:prstClr val="black"/>
                </a:solidFill>
              </a:rPr>
              <a:pPr/>
              <a:t>10</a:t>
            </a:fld>
            <a:endParaRPr lang="en-US">
              <a:solidFill>
                <a:prstClr val="black"/>
              </a:solidFill>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11</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0514354-A5FA-744F-9764-A8DABE7E3EB3}" type="slidenum">
              <a:rPr lang="en-US">
                <a:solidFill>
                  <a:prstClr val="black"/>
                </a:solidFill>
              </a:rPr>
              <a:pPr/>
              <a:t>12</a:t>
            </a:fld>
            <a:endParaRPr lang="en-US">
              <a:solidFill>
                <a:prstClr val="black"/>
              </a:solidFill>
            </a:endParaRPr>
          </a:p>
        </p:txBody>
      </p:sp>
      <p:sp>
        <p:nvSpPr>
          <p:cNvPr id="662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2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DF71B-1F60-4345-857A-1830A2CC8965}" type="slidenum">
              <a:rPr lang="en-US">
                <a:solidFill>
                  <a:prstClr val="black"/>
                </a:solidFill>
              </a:rPr>
              <a:pPr/>
              <a:t>13</a:t>
            </a:fld>
            <a:endParaRPr lang="en-US">
              <a:solidFill>
                <a:prstClr val="black"/>
              </a:solidFill>
            </a:endParaRPr>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DF71B-1F60-4345-857A-1830A2CC8965}" type="slidenum">
              <a:rPr lang="en-US">
                <a:solidFill>
                  <a:prstClr val="black"/>
                </a:solidFill>
              </a:rPr>
              <a:pPr/>
              <a:t>14</a:t>
            </a:fld>
            <a:endParaRPr lang="en-US">
              <a:solidFill>
                <a:prstClr val="black"/>
              </a:solidFill>
            </a:endParaRPr>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DF71B-1F60-4345-857A-1830A2CC8965}" type="slidenum">
              <a:rPr lang="en-US"/>
              <a:pPr/>
              <a:t>15</a:t>
            </a:fld>
            <a:endParaRPr lang="en-US"/>
          </a:p>
        </p:txBody>
      </p:sp>
      <p:sp>
        <p:nvSpPr>
          <p:cNvPr id="59494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59494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r>
              <a:rPr lang="en-US" dirty="0"/>
              <a:t>Three images of original Mondrian paintings, and three random samples from our targeting function. </a:t>
            </a:r>
            <a:r>
              <a:rPr lang="en-US" b="1" dirty="0">
                <a:solidFill>
                  <a:srgbClr val="FF0000"/>
                </a:solidFill>
              </a:rPr>
              <a:t>Clockwise from top left, the first, second, and fourth images are </a:t>
            </a:r>
            <a:r>
              <a:rPr lang="en-US" b="1" dirty="0" err="1">
                <a:solidFill>
                  <a:srgbClr val="FF0000"/>
                </a:solidFill>
              </a:rPr>
              <a:t>Mondrians</a:t>
            </a:r>
            <a:r>
              <a:rPr lang="en-US" dirty="0"/>
              <a:t>. The paintings are ‘Composition A.’ 1920; ‘Tableau No. II with Red, Blue, Black, Yellow and Grey’ 1921-25; and ‘No. VI / Composition No. II’ 1920, all © 2011 Mondrian/</a:t>
            </a:r>
            <a:r>
              <a:rPr lang="en-US" dirty="0" err="1"/>
              <a:t>Holtzman</a:t>
            </a:r>
            <a:r>
              <a:rPr lang="en-US" dirty="0"/>
              <a:t> Trust c/o HCR - International Virginia.</a:t>
            </a:r>
          </a:p>
        </p:txBody>
      </p:sp>
    </p:spTree>
    <p:extLst>
      <p:ext uri="{BB962C8B-B14F-4D97-AF65-F5344CB8AC3E}">
        <p14:creationId xmlns:p14="http://schemas.microsoft.com/office/powerpoint/2010/main" val="33490908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16</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FD847A-FD4E-3048-A81D-B27CD3B9ED6E}" type="slidenum">
              <a:rPr lang="en-US">
                <a:solidFill>
                  <a:prstClr val="black"/>
                </a:solidFill>
              </a:rPr>
              <a:pPr/>
              <a:t>17</a:t>
            </a:fld>
            <a:endParaRPr lang="en-US">
              <a:solidFill>
                <a:prstClr val="black"/>
              </a:solidFill>
            </a:endParaRPr>
          </a:p>
        </p:txBody>
      </p:sp>
      <p:sp>
        <p:nvSpPr>
          <p:cNvPr id="7075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75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BA11E5-6A7F-0F4C-852E-FF849327FB4A}" type="slidenum">
              <a:rPr lang="en-US">
                <a:solidFill>
                  <a:prstClr val="black"/>
                </a:solidFill>
              </a:rPr>
              <a:pPr/>
              <a:t>18</a:t>
            </a:fld>
            <a:endParaRPr lang="en-US">
              <a:solidFill>
                <a:prstClr val="black"/>
              </a:solidFill>
            </a:endParaRPr>
          </a:p>
        </p:txBody>
      </p:sp>
      <p:sp>
        <p:nvSpPr>
          <p:cNvPr id="635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5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60514354-A5FA-744F-9764-A8DABE7E3EB3}"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6625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25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193879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2AF6F6-CA02-3F42-8EC7-64BB2B2A791E}" type="slidenum">
              <a:rPr lang="en-US">
                <a:solidFill>
                  <a:prstClr val="black"/>
                </a:solidFill>
              </a:rPr>
              <a:pPr/>
              <a:t>2</a:t>
            </a:fld>
            <a:endParaRPr lang="en-US">
              <a:solidFill>
                <a:prstClr val="black"/>
              </a:solidFill>
            </a:endParaRPr>
          </a:p>
        </p:txBody>
      </p:sp>
      <p:sp>
        <p:nvSpPr>
          <p:cNvPr id="69529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9529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2D1B00-4FCE-644C-B10A-D7BF42638D7B}" type="slidenum">
              <a:rPr lang="en-US">
                <a:solidFill>
                  <a:prstClr val="black"/>
                </a:solidFill>
              </a:rPr>
              <a:pPr/>
              <a:t>21</a:t>
            </a:fld>
            <a:endParaRPr lang="en-US">
              <a:solidFill>
                <a:prstClr val="black"/>
              </a:solidFill>
            </a:endParaRPr>
          </a:p>
        </p:txBody>
      </p:sp>
      <p:sp>
        <p:nvSpPr>
          <p:cNvPr id="664578"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64579"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9203637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BA11E5-6A7F-0F4C-852E-FF849327FB4A}" type="slidenum">
              <a:rPr lang="en-US">
                <a:solidFill>
                  <a:prstClr val="black"/>
                </a:solidFill>
              </a:rPr>
              <a:pPr/>
              <a:t>22</a:t>
            </a:fld>
            <a:endParaRPr lang="en-US">
              <a:solidFill>
                <a:prstClr val="black"/>
              </a:solidFill>
            </a:endParaRPr>
          </a:p>
        </p:txBody>
      </p:sp>
      <p:sp>
        <p:nvSpPr>
          <p:cNvPr id="63590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3590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654395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0769C9-9875-1A45-8F0C-7D076A39265C}" type="slidenum">
              <a:rPr lang="en-US"/>
              <a:pPr/>
              <a:t>23</a:t>
            </a:fld>
            <a:endParaRPr lang="en-US"/>
          </a:p>
        </p:txBody>
      </p:sp>
      <p:sp>
        <p:nvSpPr>
          <p:cNvPr id="198658" name="Rectangle 2"/>
          <p:cNvSpPr>
            <a:spLocks noGrp="1" noRot="1" noChangeAspect="1" noChangeArrowheads="1" noTextEdit="1"/>
          </p:cNvSpPr>
          <p:nvPr>
            <p:ph type="sldImg"/>
          </p:nvPr>
        </p:nvSpPr>
        <p:spPr>
          <a:ln/>
        </p:spPr>
      </p:sp>
      <p:sp>
        <p:nvSpPr>
          <p:cNvPr id="198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E2FA96A5-D55B-0C46-A99F-7042AE9CD2F6}" type="slidenum">
              <a:rPr kumimoji="0" lang="en-US" sz="1200" b="0" i="0" u="none" strike="noStrike" kern="1200" cap="none" spc="0" normalizeH="0" baseline="0" noProof="0">
                <a:ln>
                  <a:noFill/>
                </a:ln>
                <a:solidFill>
                  <a:srgbClr val="000000"/>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srgbClr val="000000"/>
              </a:solidFill>
              <a:effectLst/>
              <a:uLnTx/>
              <a:uFillTx/>
              <a:latin typeface="Times New Roman" charset="0"/>
              <a:ea typeface="+mn-ea"/>
              <a:cs typeface="+mn-cs"/>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3350653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7453EF-1654-564C-B0FC-1DC0D34BA2C1}" type="slidenum">
              <a:rPr lang="en-US">
                <a:solidFill>
                  <a:prstClr val="black"/>
                </a:solidFill>
              </a:rPr>
              <a:pPr/>
              <a:t>4</a:t>
            </a:fld>
            <a:endParaRPr lang="en-US">
              <a:solidFill>
                <a:prstClr val="black"/>
              </a:solidFill>
            </a:endParaRPr>
          </a:p>
        </p:txBody>
      </p:sp>
      <p:sp>
        <p:nvSpPr>
          <p:cNvPr id="68096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8096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E2FA96A5-D55B-0C46-A99F-7042AE9CD2F6}"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p>
        </p:txBody>
      </p:sp>
    </p:spTree>
    <p:extLst>
      <p:ext uri="{BB962C8B-B14F-4D97-AF65-F5344CB8AC3E}">
        <p14:creationId xmlns:p14="http://schemas.microsoft.com/office/powerpoint/2010/main" val="2143593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FA96A5-D55B-0C46-A99F-7042AE9CD2F6}" type="slidenum">
              <a:rPr lang="en-US">
                <a:solidFill>
                  <a:prstClr val="black"/>
                </a:solidFill>
              </a:rPr>
              <a:pPr/>
              <a:t>6</a:t>
            </a:fld>
            <a:endParaRPr lang="en-US">
              <a:solidFill>
                <a:prstClr val="black"/>
              </a:solidFill>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E2FA96A5-D55B-0C46-A99F-7042AE9CD2F6}"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095890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E2FA96A5-D55B-0C46-A99F-7042AE9CD2F6}" type="slidenum">
              <a:rPr kumimoji="0" lang="en-US" sz="1200" b="0" i="0" u="none" strike="noStrike" kern="1200" cap="none" spc="0" normalizeH="0" baseline="0" noProof="0">
                <a:ln>
                  <a:noFill/>
                </a:ln>
                <a:solidFill>
                  <a:prstClr val="black"/>
                </a:solidFill>
                <a:effectLst/>
                <a:uLnTx/>
                <a:uFillTx/>
                <a:latin typeface="Times New Roman"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Times New Roman" charset="0"/>
              <a:ea typeface="+mn-ea"/>
              <a:cs typeface="+mn-cs"/>
            </a:endParaRPr>
          </a:p>
        </p:txBody>
      </p:sp>
      <p:sp>
        <p:nvSpPr>
          <p:cNvPr id="6563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563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4257969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B777C2-5236-7F46-BB95-B358C324EFAE}" type="slidenum">
              <a:rPr lang="en-US">
                <a:solidFill>
                  <a:prstClr val="black"/>
                </a:solidFill>
              </a:rPr>
              <a:pPr/>
              <a:t>9</a:t>
            </a:fld>
            <a:endParaRPr lang="en-US">
              <a:solidFill>
                <a:prstClr val="black"/>
              </a:solidFill>
            </a:endParaRPr>
          </a:p>
        </p:txBody>
      </p:sp>
      <p:sp>
        <p:nvSpPr>
          <p:cNvPr id="70349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70349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DC179319-EBCB-EC44-BABA-F5EDD1D4859C}"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E3ADE519-0466-6C45-83C1-371F2FEE7FE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9AFCF31-B35B-864A-BBDA-07E44CD9EE55}"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37CAE041-5BF3-8649-8E6B-15567A4A0009}"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5320528-45E6-6F4A-BDBD-D34135776BC2}"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smtClean="0"/>
            </a:lvl1pPr>
          </a:lstStyle>
          <a:p>
            <a:fld id="{1E538305-0D58-0B49-BD11-B32400BF04B3}" type="slidenum">
              <a:rPr lang="en-US">
                <a:solidFill>
                  <a:srgbClr val="000000"/>
                </a:solidFill>
              </a:rPr>
              <a:pPr/>
              <a:t>‹#›</a:t>
            </a:fld>
            <a:endParaRPr lang="en-US">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smtClean="0"/>
            </a:lvl1pPr>
          </a:lstStyle>
          <a:p>
            <a:fld id="{A5320528-45E6-6F4A-BDBD-D34135776BC2}"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2765528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B1A61EE1-17C0-A242-A04D-5092C058BA2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C5342FA9-5BA2-D747-9E9B-4871D3B811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D79CD79F-AE13-4645-BB5C-F4C8EBB053B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2889BF03-8342-BC42-8085-83863E128F7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084B822E-91A0-CC4E-B3F8-4520C0F86E46}"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A20B6D-9E8A-AE49-B2C2-90792D133E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49A3FA8A-C4FF-7F45-9603-374C8746043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BECAE457-F1C6-7341-94CD-B503F78FFC5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2F14B723-E449-EA45-A28A-5FA5DD77E73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b="0">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b="0">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49B409AF-2D96-BA43-BA47-19F872ACA0CC}" type="slidenum">
              <a:rPr lang="en-US" b="0">
                <a:solidFill>
                  <a:srgbClr val="000000"/>
                </a:solidFill>
              </a:rPr>
              <a:pPr/>
              <a:t>‹#›</a:t>
            </a:fld>
            <a:endParaRPr lang="en-US" b="0">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C23A246-811D-8941-9F37-1C878F4411E5}" type="slidenum">
              <a:rPr lang="en-US">
                <a:solidFill>
                  <a:srgbClr val="000000"/>
                </a:solidFill>
              </a: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a:lvl1pPr>
          </a:lstStyle>
          <a:p>
            <a:endParaRPr lang="en-US">
              <a:solidFill>
                <a:srgbClr val="000000"/>
              </a:solidFill>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a:lvl1pPr>
          </a:lstStyle>
          <a:p>
            <a:endParaRPr lang="en-US">
              <a:solidFill>
                <a:srgbClr val="000000"/>
              </a:solidFill>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b="0"/>
            </a:lvl1pPr>
          </a:lstStyle>
          <a:p>
            <a:fld id="{1C23A246-811D-8941-9F37-1C878F4411E5}"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2161359278"/>
      </p:ext>
    </p:extLst>
  </p:cSld>
  <p:clrMap bg1="lt1" tx1="dk1" bg2="lt2" tx2="dk2" accent1="accent1" accent2="accent2" accent3="accent3" accent4="accent4" accent5="accent5" accent6="accent6" hlink="hlink" folHlink="folHlink"/>
  <p:sldLayoutIdLst>
    <p:sldLayoutId id="2147483666" r:id="rId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charset="0"/>
        </a:defRPr>
      </a:lvl2pPr>
      <a:lvl3pPr algn="ctr" rtl="0" eaLnBrk="0" fontAlgn="base" hangingPunct="0">
        <a:spcBef>
          <a:spcPct val="0"/>
        </a:spcBef>
        <a:spcAft>
          <a:spcPct val="0"/>
        </a:spcAft>
        <a:defRPr sz="4400">
          <a:solidFill>
            <a:schemeClr val="tx2"/>
          </a:solidFill>
          <a:latin typeface="Times New Roman" charset="0"/>
        </a:defRPr>
      </a:lvl3pPr>
      <a:lvl4pPr algn="ctr" rtl="0" eaLnBrk="0" fontAlgn="base" hangingPunct="0">
        <a:spcBef>
          <a:spcPct val="0"/>
        </a:spcBef>
        <a:spcAft>
          <a:spcPct val="0"/>
        </a:spcAft>
        <a:defRPr sz="4400">
          <a:solidFill>
            <a:schemeClr val="tx2"/>
          </a:solidFill>
          <a:latin typeface="Times New Roman" charset="0"/>
        </a:defRPr>
      </a:lvl4pPr>
      <a:lvl5pPr algn="ctr" rtl="0" eaLnBrk="0" fontAlgn="base" hangingPunct="0">
        <a:spcBef>
          <a:spcPct val="0"/>
        </a:spcBef>
        <a:spcAft>
          <a:spcPct val="0"/>
        </a:spcAft>
        <a:defRPr sz="4400">
          <a:solidFill>
            <a:schemeClr val="tx2"/>
          </a:solidFill>
          <a:latin typeface="Times New Roman" charset="0"/>
        </a:defRPr>
      </a:lvl5pPr>
      <a:lvl6pPr marL="457200" algn="ctr" rtl="0" eaLnBrk="0" fontAlgn="base" hangingPunct="0">
        <a:spcBef>
          <a:spcPct val="0"/>
        </a:spcBef>
        <a:spcAft>
          <a:spcPct val="0"/>
        </a:spcAft>
        <a:defRPr sz="4400">
          <a:solidFill>
            <a:schemeClr val="tx2"/>
          </a:solidFill>
          <a:latin typeface="Times New Roman" charset="0"/>
        </a:defRPr>
      </a:lvl6pPr>
      <a:lvl7pPr marL="914400" algn="ctr" rtl="0" eaLnBrk="0" fontAlgn="base" hangingPunct="0">
        <a:spcBef>
          <a:spcPct val="0"/>
        </a:spcBef>
        <a:spcAft>
          <a:spcPct val="0"/>
        </a:spcAft>
        <a:defRPr sz="4400">
          <a:solidFill>
            <a:schemeClr val="tx2"/>
          </a:solidFill>
          <a:latin typeface="Times New Roman" charset="0"/>
        </a:defRPr>
      </a:lvl7pPr>
      <a:lvl8pPr marL="1371600" algn="ctr" rtl="0" eaLnBrk="0" fontAlgn="base" hangingPunct="0">
        <a:spcBef>
          <a:spcPct val="0"/>
        </a:spcBef>
        <a:spcAft>
          <a:spcPct val="0"/>
        </a:spcAft>
        <a:defRPr sz="4400">
          <a:solidFill>
            <a:schemeClr val="tx2"/>
          </a:solidFill>
          <a:latin typeface="Times New Roman" charset="0"/>
        </a:defRPr>
      </a:lvl8pPr>
      <a:lvl9pPr marL="1828800" algn="ctr" rtl="0" eaLnBrk="0" fontAlgn="base" hangingPunct="0">
        <a:spcBef>
          <a:spcPct val="0"/>
        </a:spcBef>
        <a:spcAft>
          <a:spcPct val="0"/>
        </a:spcAft>
        <a:defRPr sz="4400">
          <a:solidFill>
            <a:schemeClr val="tx2"/>
          </a:solidFill>
          <a:latin typeface="Times New Roman"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12.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slide" Target="slide10.xml"/><Relationship Id="rId5" Type="http://schemas.openxmlformats.org/officeDocument/2006/relationships/slide" Target="slide6.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tanford.edu/~stepp/cppdoc/"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bwMode="auto">
          <a:xfrm>
            <a:off x="304800" y="166340"/>
            <a:ext cx="2386584" cy="2386584"/>
          </a:xfrm>
          <a:prstGeom prst="rect">
            <a:avLst/>
          </a:prstGeom>
          <a:gradFill flip="none" rotWithShape="1">
            <a:gsLst>
              <a:gs pos="0">
                <a:srgbClr val="666666"/>
              </a:gs>
              <a:gs pos="100000">
                <a:srgbClr val="CCCCCC"/>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2400" b="0">
              <a:solidFill>
                <a:srgbClr val="000000"/>
              </a:solidFill>
            </a:endParaRPr>
          </a:p>
        </p:txBody>
      </p:sp>
      <p:sp>
        <p:nvSpPr>
          <p:cNvPr id="451586" name="Rectangle 2"/>
          <p:cNvSpPr>
            <a:spLocks noGrp="1" noChangeArrowheads="1"/>
          </p:cNvSpPr>
          <p:nvPr>
            <p:ph type="ctrTitle"/>
          </p:nvPr>
        </p:nvSpPr>
        <p:spPr>
          <a:xfrm>
            <a:off x="1567545" y="898675"/>
            <a:ext cx="5442855" cy="533400"/>
          </a:xfrm>
        </p:spPr>
        <p:txBody>
          <a:bodyPr/>
          <a:lstStyle/>
          <a:p>
            <a:pPr algn="l"/>
            <a:r>
              <a:rPr lang="en-US" sz="3600" dirty="0">
                <a:solidFill>
                  <a:srgbClr val="000000"/>
                </a:solidFill>
              </a:rPr>
              <a:t>Recursive Strategies</a:t>
            </a:r>
          </a:p>
        </p:txBody>
      </p:sp>
      <p:sp>
        <p:nvSpPr>
          <p:cNvPr id="4" name="Rectangle 22"/>
          <p:cNvSpPr>
            <a:spLocks noChangeArrowheads="1"/>
          </p:cNvSpPr>
          <p:nvPr/>
        </p:nvSpPr>
        <p:spPr bwMode="auto">
          <a:xfrm>
            <a:off x="1671638" y="573088"/>
            <a:ext cx="1400261" cy="215444"/>
          </a:xfrm>
          <a:prstGeom prst="rect">
            <a:avLst/>
          </a:prstGeom>
          <a:noFill/>
          <a:ln w="9525">
            <a:noFill/>
            <a:miter lim="800000"/>
            <a:headEnd/>
            <a:tailEnd/>
          </a:ln>
        </p:spPr>
        <p:txBody>
          <a:bodyPr wrap="none" lIns="0" tIns="0" rIns="0" bIns="0">
            <a:prstTxWarp prst="textNoShape">
              <a:avLst/>
            </a:prstTxWarp>
            <a:spAutoFit/>
          </a:bodyPr>
          <a:lstStyle/>
          <a:p>
            <a:r>
              <a:rPr lang="en-US" dirty="0">
                <a:solidFill>
                  <a:srgbClr val="000000"/>
                </a:solidFill>
                <a:latin typeface="Helvetica" charset="0"/>
              </a:rPr>
              <a:t>C H A P T E R   8</a:t>
            </a:r>
            <a:endParaRPr lang="en-US" b="0" dirty="0">
              <a:solidFill>
                <a:srgbClr val="000000"/>
              </a:solidFill>
              <a:latin typeface="Helvetica" charset="0"/>
            </a:endParaRPr>
          </a:p>
        </p:txBody>
      </p:sp>
      <p:sp>
        <p:nvSpPr>
          <p:cNvPr id="5" name="Line 23"/>
          <p:cNvSpPr>
            <a:spLocks noChangeShapeType="1"/>
          </p:cNvSpPr>
          <p:nvPr/>
        </p:nvSpPr>
        <p:spPr bwMode="auto">
          <a:xfrm flipV="1">
            <a:off x="1589088" y="885825"/>
            <a:ext cx="4951412" cy="7938"/>
          </a:xfrm>
          <a:prstGeom prst="line">
            <a:avLst/>
          </a:prstGeom>
          <a:noFill/>
          <a:ln w="9525">
            <a:solidFill>
              <a:schemeClr val="tx1"/>
            </a:solidFill>
            <a:round/>
            <a:headEnd/>
            <a:tailEnd/>
          </a:ln>
          <a:effectLst/>
        </p:spPr>
        <p:txBody>
          <a:bodyPr wrap="none" anchor="ctr">
            <a:prstTxWarp prst="textNoShape">
              <a:avLst/>
            </a:prstTxWarp>
          </a:bodyPr>
          <a:lstStyle/>
          <a:p>
            <a:endParaRPr lang="en-US" sz="2400" b="0">
              <a:solidFill>
                <a:srgbClr val="000000"/>
              </a:solidFill>
            </a:endParaRPr>
          </a:p>
        </p:txBody>
      </p:sp>
      <p:sp>
        <p:nvSpPr>
          <p:cNvPr id="6" name="Rectangle 24"/>
          <p:cNvSpPr>
            <a:spLocks noChangeArrowheads="1"/>
          </p:cNvSpPr>
          <p:nvPr/>
        </p:nvSpPr>
        <p:spPr bwMode="auto">
          <a:xfrm>
            <a:off x="2667000" y="1601405"/>
            <a:ext cx="3657600" cy="246221"/>
          </a:xfrm>
          <a:prstGeom prst="rect">
            <a:avLst/>
          </a:prstGeom>
          <a:noFill/>
          <a:ln w="9525">
            <a:noFill/>
            <a:miter lim="800000"/>
            <a:headEnd/>
            <a:tailEnd/>
          </a:ln>
          <a:effectLst/>
        </p:spPr>
        <p:txBody>
          <a:bodyPr wrap="square">
            <a:prstTxWarp prst="textNoShape">
              <a:avLst/>
            </a:prstTxWarp>
            <a:spAutoFit/>
          </a:bodyPr>
          <a:lstStyle/>
          <a:p>
            <a:pPr algn="ctr"/>
            <a:r>
              <a:rPr lang="en-US" sz="1000" b="0" i="1" dirty="0"/>
              <a:t>Tactics without strategy is the noise before defeat.</a:t>
            </a:r>
            <a:endParaRPr lang="en-US" sz="1000" b="0" i="1" dirty="0">
              <a:solidFill>
                <a:srgbClr val="000000"/>
              </a:solidFill>
            </a:endParaRPr>
          </a:p>
        </p:txBody>
      </p:sp>
      <p:sp>
        <p:nvSpPr>
          <p:cNvPr id="7" name="Rectangle 25"/>
          <p:cNvSpPr>
            <a:spLocks noChangeArrowheads="1"/>
          </p:cNvSpPr>
          <p:nvPr/>
        </p:nvSpPr>
        <p:spPr bwMode="auto">
          <a:xfrm>
            <a:off x="4267200" y="1880810"/>
            <a:ext cx="2338388" cy="246221"/>
          </a:xfrm>
          <a:prstGeom prst="rect">
            <a:avLst/>
          </a:prstGeom>
          <a:noFill/>
          <a:ln w="9525">
            <a:noFill/>
            <a:miter lim="800000"/>
            <a:headEnd/>
            <a:tailEnd/>
          </a:ln>
          <a:effectLst/>
        </p:spPr>
        <p:txBody>
          <a:bodyPr wrap="square">
            <a:prstTxWarp prst="textNoShape">
              <a:avLst/>
            </a:prstTxWarp>
            <a:spAutoFit/>
          </a:bodyPr>
          <a:lstStyle/>
          <a:p>
            <a:pPr algn="r"/>
            <a:r>
              <a:rPr lang="en-US" sz="1000" b="0" dirty="0">
                <a:solidFill>
                  <a:srgbClr val="000000"/>
                </a:solidFill>
              </a:rPr>
              <a:t>—</a:t>
            </a:r>
            <a:r>
              <a:rPr lang="en-US" sz="1000" b="0" dirty="0"/>
              <a:t>Sun Tzu, ~5</a:t>
            </a:r>
            <a:r>
              <a:rPr lang="en-US" sz="1000" b="0" baseline="30000" dirty="0"/>
              <a:t>th</a:t>
            </a:r>
            <a:r>
              <a:rPr lang="en-US" sz="1000" b="0" dirty="0"/>
              <a:t> century</a:t>
            </a:r>
            <a:r>
              <a:rPr lang="en-US" sz="800" b="0" dirty="0"/>
              <a:t> BCE</a:t>
            </a:r>
            <a:endParaRPr lang="en-US" sz="1000" b="0" dirty="0">
              <a:solidFill>
                <a:srgbClr val="000000"/>
              </a:solidFill>
            </a:endParaRPr>
          </a:p>
        </p:txBody>
      </p:sp>
      <p:pic>
        <p:nvPicPr>
          <p:cNvPr id="15" name="Picture 14" descr="ProgrammingAbstractionsCover.png"/>
          <p:cNvPicPr>
            <a:picLocks noChangeAspect="1"/>
          </p:cNvPicPr>
          <p:nvPr/>
        </p:nvPicPr>
        <p:blipFill>
          <a:blip r:embed="rId3"/>
          <a:stretch>
            <a:fillRect/>
          </a:stretch>
        </p:blipFill>
        <p:spPr>
          <a:xfrm>
            <a:off x="7007412" y="166340"/>
            <a:ext cx="1920240" cy="2379643"/>
          </a:xfrm>
          <a:prstGeom prst="rect">
            <a:avLst/>
          </a:prstGeom>
          <a:ln>
            <a:solidFill>
              <a:srgbClr val="000000"/>
            </a:solidFill>
          </a:ln>
        </p:spPr>
      </p:pic>
      <p:sp>
        <p:nvSpPr>
          <p:cNvPr id="30" name="Text Box 26">
            <a:hlinkClick r:id="rId4" action="ppaction://hlinksldjump"/>
          </p:cNvPr>
          <p:cNvSpPr txBox="1">
            <a:spLocks noChangeArrowheads="1"/>
          </p:cNvSpPr>
          <p:nvPr/>
        </p:nvSpPr>
        <p:spPr bwMode="auto">
          <a:xfrm>
            <a:off x="609600" y="2895600"/>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altLang="zh-CN" sz="2400" b="0" u="sng" dirty="0" smtClean="0">
                <a:solidFill>
                  <a:srgbClr val="3333CC"/>
                </a:solidFill>
              </a:rPr>
              <a:t>8</a:t>
            </a:r>
            <a:r>
              <a:rPr lang="en-US" sz="2400" b="0" u="sng" dirty="0" smtClean="0">
                <a:solidFill>
                  <a:srgbClr val="3333CC"/>
                </a:solidFill>
              </a:rPr>
              <a:t>.1  </a:t>
            </a:r>
            <a:r>
              <a:rPr lang="en-US" sz="2400" b="0" u="sng" dirty="0">
                <a:solidFill>
                  <a:srgbClr val="3333CC"/>
                </a:solidFill>
              </a:rPr>
              <a:t>The Towers of Hanoi</a:t>
            </a:r>
          </a:p>
        </p:txBody>
      </p:sp>
      <p:sp>
        <p:nvSpPr>
          <p:cNvPr id="31" name="Text Box 27">
            <a:hlinkClick r:id="rId5" action="ppaction://hlinksldjump"/>
          </p:cNvPr>
          <p:cNvSpPr txBox="1">
            <a:spLocks noChangeArrowheads="1"/>
          </p:cNvSpPr>
          <p:nvPr/>
        </p:nvSpPr>
        <p:spPr bwMode="auto">
          <a:xfrm>
            <a:off x="609600" y="3291616"/>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altLang="zh-CN" sz="2400" b="0" u="sng" dirty="0" smtClean="0">
                <a:solidFill>
                  <a:srgbClr val="3333CC"/>
                </a:solidFill>
              </a:rPr>
              <a:t>8</a:t>
            </a:r>
            <a:r>
              <a:rPr lang="en-US" sz="2400" b="0" u="sng" dirty="0" smtClean="0">
                <a:solidFill>
                  <a:srgbClr val="3333CC"/>
                </a:solidFill>
              </a:rPr>
              <a:t>.2  </a:t>
            </a:r>
            <a:r>
              <a:rPr lang="en-US" sz="2400" b="0" u="sng" dirty="0">
                <a:solidFill>
                  <a:srgbClr val="3333CC"/>
                </a:solidFill>
              </a:rPr>
              <a:t>The subset-sum problem</a:t>
            </a:r>
          </a:p>
        </p:txBody>
      </p:sp>
      <p:sp>
        <p:nvSpPr>
          <p:cNvPr id="32" name="Text Box 28">
            <a:hlinkClick r:id="rId6" action="ppaction://hlinksldjump"/>
          </p:cNvPr>
          <p:cNvSpPr txBox="1">
            <a:spLocks noChangeArrowheads="1"/>
          </p:cNvSpPr>
          <p:nvPr/>
        </p:nvSpPr>
        <p:spPr bwMode="auto">
          <a:xfrm>
            <a:off x="609600" y="3687632"/>
            <a:ext cx="7315200" cy="430887"/>
          </a:xfrm>
          <a:prstGeom prst="rect">
            <a:avLst/>
          </a:prstGeom>
          <a:noFill/>
          <a:ln w="9525">
            <a:noFill/>
            <a:miter lim="800000"/>
            <a:headEnd/>
            <a:tailEnd/>
          </a:ln>
          <a:effectLst/>
        </p:spPr>
        <p:txBody>
          <a:bodyPr>
            <a:prstTxWarp prst="textNoShape">
              <a:avLst/>
            </a:prstTxWarp>
            <a:spAutoFit/>
          </a:bodyPr>
          <a:lstStyle/>
          <a:p>
            <a:pPr>
              <a:lnSpc>
                <a:spcPct val="90000"/>
              </a:lnSpc>
            </a:pPr>
            <a:r>
              <a:rPr lang="en-US" altLang="zh-CN" sz="2400" b="0" u="sng" dirty="0" smtClean="0">
                <a:solidFill>
                  <a:srgbClr val="3333CC"/>
                </a:solidFill>
              </a:rPr>
              <a:t>8</a:t>
            </a:r>
            <a:r>
              <a:rPr lang="en-US" sz="2400" b="0" u="sng" dirty="0" smtClean="0">
                <a:solidFill>
                  <a:srgbClr val="3333CC"/>
                </a:solidFill>
              </a:rPr>
              <a:t>.3  </a:t>
            </a:r>
            <a:r>
              <a:rPr lang="en-US" sz="2400" b="0" u="sng" dirty="0">
                <a:solidFill>
                  <a:srgbClr val="3333CC"/>
                </a:solidFill>
              </a:rPr>
              <a:t>Generating permutations</a:t>
            </a:r>
          </a:p>
        </p:txBody>
      </p:sp>
      <p:sp>
        <p:nvSpPr>
          <p:cNvPr id="33" name="Text Box 29">
            <a:hlinkClick r:id="rId7" action="ppaction://hlinksldjump"/>
          </p:cNvPr>
          <p:cNvSpPr txBox="1">
            <a:spLocks noChangeArrowheads="1"/>
          </p:cNvSpPr>
          <p:nvPr/>
        </p:nvSpPr>
        <p:spPr bwMode="auto">
          <a:xfrm>
            <a:off x="609600" y="4083648"/>
            <a:ext cx="7315200" cy="430887"/>
          </a:xfrm>
          <a:prstGeom prst="rect">
            <a:avLst/>
          </a:prstGeom>
          <a:noFill/>
          <a:ln w="9525">
            <a:noFill/>
            <a:miter lim="800000"/>
            <a:headEnd/>
            <a:tailEnd/>
          </a:ln>
          <a:effectLst/>
        </p:spPr>
        <p:txBody>
          <a:bodyPr wrap="square">
            <a:prstTxWarp prst="textNoShape">
              <a:avLst/>
            </a:prstTxWarp>
            <a:spAutoFit/>
          </a:bodyPr>
          <a:lstStyle/>
          <a:p>
            <a:pPr>
              <a:lnSpc>
                <a:spcPct val="90000"/>
              </a:lnSpc>
            </a:pPr>
            <a:r>
              <a:rPr lang="en-US" altLang="zh-CN" sz="2400" b="0" u="sng" dirty="0" smtClean="0">
                <a:solidFill>
                  <a:srgbClr val="3333CC"/>
                </a:solidFill>
              </a:rPr>
              <a:t>8</a:t>
            </a:r>
            <a:r>
              <a:rPr lang="en-US" sz="2400" b="0" u="sng" dirty="0" smtClean="0">
                <a:solidFill>
                  <a:srgbClr val="3333CC"/>
                </a:solidFill>
              </a:rPr>
              <a:t>.4  </a:t>
            </a:r>
            <a:r>
              <a:rPr lang="en-US" sz="2400" b="0" u="sng" dirty="0">
                <a:solidFill>
                  <a:srgbClr val="3333CC"/>
                </a:solidFill>
              </a:rPr>
              <a:t>Graphical recursion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Generating Permutations</a:t>
            </a:r>
            <a:endParaRPr lang="en-US" sz="4000" dirty="0">
              <a:solidFill>
                <a:schemeClr val="tx1"/>
              </a:solidFill>
            </a:endParaRPr>
          </a:p>
        </p:txBody>
      </p:sp>
      <p:sp>
        <p:nvSpPr>
          <p:cNvPr id="655363" name="Rectangle 3"/>
          <p:cNvSpPr>
            <a:spLocks noChangeArrowheads="1"/>
          </p:cNvSpPr>
          <p:nvPr/>
        </p:nvSpPr>
        <p:spPr bwMode="auto">
          <a:xfrm>
            <a:off x="482600" y="1155700"/>
            <a:ext cx="8204200" cy="5397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600"/>
              </a:spcAft>
              <a:buFontTx/>
              <a:buChar char="•"/>
            </a:pPr>
            <a:r>
              <a:rPr lang="en-US" sz="2400" b="0" dirty="0">
                <a:solidFill>
                  <a:srgbClr val="000000"/>
                </a:solidFill>
              </a:rPr>
              <a:t>A </a:t>
            </a:r>
            <a:r>
              <a:rPr lang="en-US" sz="2400" i="1" dirty="0">
                <a:solidFill>
                  <a:srgbClr val="FF0000"/>
                </a:solidFill>
              </a:rPr>
              <a:t>permutation</a:t>
            </a:r>
            <a:r>
              <a:rPr lang="en-US" sz="2400" b="0" dirty="0">
                <a:solidFill>
                  <a:srgbClr val="000000"/>
                </a:solidFill>
              </a:rPr>
              <a:t> of a collection of elements is simply an ordering of those elements (anagrams in word games).</a:t>
            </a:r>
          </a:p>
          <a:p>
            <a:pPr marL="342900" indent="-342900">
              <a:lnSpc>
                <a:spcPct val="85000"/>
              </a:lnSpc>
              <a:spcAft>
                <a:spcPts val="600"/>
              </a:spcAft>
              <a:buFontTx/>
              <a:buChar char="•"/>
            </a:pPr>
            <a:r>
              <a:rPr lang="en-US" sz="2400" b="0" dirty="0">
                <a:solidFill>
                  <a:srgbClr val="000000"/>
                </a:solidFill>
              </a:rPr>
              <a:t>To generate all permutations of a collection of </a:t>
            </a:r>
            <a:r>
              <a:rPr lang="en-US" sz="2400" b="0" i="1" dirty="0">
                <a:solidFill>
                  <a:srgbClr val="000000"/>
                </a:solidFill>
              </a:rPr>
              <a:t>N</a:t>
            </a:r>
            <a:r>
              <a:rPr lang="en-US" sz="2400" b="0" dirty="0">
                <a:solidFill>
                  <a:srgbClr val="000000"/>
                </a:solidFill>
              </a:rPr>
              <a:t> items, you can apply the following recursive decomposition:</a:t>
            </a:r>
          </a:p>
          <a:p>
            <a:pPr marL="800100" lvl="1" indent="-342900">
              <a:lnSpc>
                <a:spcPct val="85000"/>
              </a:lnSpc>
              <a:spcAft>
                <a:spcPts val="600"/>
              </a:spcAft>
              <a:buFont typeface="Lucida Grande"/>
              <a:buChar char="–"/>
            </a:pPr>
            <a:r>
              <a:rPr lang="en-US" sz="2400" b="0" dirty="0">
                <a:solidFill>
                  <a:srgbClr val="000000"/>
                </a:solidFill>
              </a:rPr>
              <a:t>Choose every element of the </a:t>
            </a:r>
            <a:r>
              <a:rPr lang="en-US" sz="2400" b="0" i="1" dirty="0">
                <a:solidFill>
                  <a:srgbClr val="000000"/>
                </a:solidFill>
              </a:rPr>
              <a:t>N</a:t>
            </a:r>
            <a:r>
              <a:rPr lang="en-US" sz="2400" b="0" dirty="0">
                <a:solidFill>
                  <a:srgbClr val="000000"/>
                </a:solidFill>
              </a:rPr>
              <a:t> items to be the first element of the permutation.</a:t>
            </a:r>
          </a:p>
          <a:p>
            <a:pPr marL="800100" lvl="1" indent="-342900">
              <a:lnSpc>
                <a:spcPct val="85000"/>
              </a:lnSpc>
              <a:spcAft>
                <a:spcPts val="600"/>
              </a:spcAft>
              <a:buFont typeface="Lucida Grande"/>
              <a:buChar char="–"/>
            </a:pPr>
            <a:r>
              <a:rPr lang="en-US" sz="2400" b="0" dirty="0">
                <a:solidFill>
                  <a:srgbClr val="000000"/>
                </a:solidFill>
              </a:rPr>
              <a:t>Add all possible permutations of the remaining </a:t>
            </a:r>
            <a:r>
              <a:rPr lang="en-US" sz="2400" b="0" i="1" dirty="0">
                <a:solidFill>
                  <a:srgbClr val="000000"/>
                </a:solidFill>
              </a:rPr>
              <a:t>N</a:t>
            </a:r>
            <a:r>
              <a:rPr lang="en-US" sz="2400" b="0" dirty="0">
                <a:solidFill>
                  <a:srgbClr val="000000"/>
                </a:solidFill>
              </a:rPr>
              <a:t> – 1 items to the set of permutations.</a:t>
            </a:r>
          </a:p>
          <a:p>
            <a:pPr marL="342900" indent="-342900">
              <a:lnSpc>
                <a:spcPct val="85000"/>
              </a:lnSpc>
              <a:spcAft>
                <a:spcPts val="600"/>
              </a:spcAft>
              <a:buFontTx/>
              <a:buChar char="•"/>
            </a:pPr>
            <a:r>
              <a:rPr lang="en-US" sz="2400" b="0" dirty="0">
                <a:solidFill>
                  <a:srgbClr val="000000"/>
                </a:solidFill>
              </a:rPr>
              <a:t>For example, the permutations of the string </a:t>
            </a:r>
            <a:r>
              <a:rPr lang="en-US" sz="2000" dirty="0">
                <a:solidFill>
                  <a:srgbClr val="000000"/>
                </a:solidFill>
                <a:latin typeface="Courier New"/>
                <a:cs typeface="Courier New"/>
              </a:rPr>
              <a:t>"ABCDE"</a:t>
            </a:r>
            <a:r>
              <a:rPr lang="en-US" sz="2400" b="0" dirty="0">
                <a:solidFill>
                  <a:srgbClr val="000000"/>
                </a:solidFill>
              </a:rPr>
              <a:t> are:</a:t>
            </a:r>
          </a:p>
          <a:p>
            <a:pPr marL="800100" lvl="1" indent="-342900">
              <a:lnSpc>
                <a:spcPct val="85000"/>
              </a:lnSpc>
              <a:spcAft>
                <a:spcPts val="600"/>
              </a:spcAft>
              <a:buFont typeface="Lucida Grande"/>
              <a:buChar char="–"/>
            </a:pPr>
            <a:r>
              <a:rPr lang="en-US" sz="2400" b="0" dirty="0">
                <a:solidFill>
                  <a:srgbClr val="000000"/>
                </a:solidFill>
              </a:rPr>
              <a:t>The character </a:t>
            </a:r>
            <a:r>
              <a:rPr lang="en-US" sz="2000" dirty="0">
                <a:solidFill>
                  <a:srgbClr val="000000"/>
                </a:solidFill>
                <a:latin typeface="Courier New"/>
                <a:cs typeface="Courier New"/>
              </a:rPr>
              <a:t>'A'</a:t>
            </a:r>
            <a:r>
              <a:rPr lang="en-US" sz="2400" b="0" dirty="0">
                <a:solidFill>
                  <a:srgbClr val="000000"/>
                </a:solidFill>
              </a:rPr>
              <a:t> followed by all permutations of </a:t>
            </a:r>
            <a:r>
              <a:rPr lang="en-US" sz="2000" dirty="0">
                <a:solidFill>
                  <a:srgbClr val="000000"/>
                </a:solidFill>
                <a:latin typeface="Courier New"/>
                <a:cs typeface="Courier New"/>
              </a:rPr>
              <a:t>"BCDE"</a:t>
            </a:r>
            <a:r>
              <a:rPr lang="en-US" sz="2800" b="0" dirty="0">
                <a:solidFill>
                  <a:srgbClr val="000000"/>
                </a:solidFill>
              </a:rPr>
              <a:t>.</a:t>
            </a:r>
          </a:p>
          <a:p>
            <a:pPr marL="800100" lvl="1" indent="-342900">
              <a:lnSpc>
                <a:spcPct val="85000"/>
              </a:lnSpc>
              <a:spcAft>
                <a:spcPts val="600"/>
              </a:spcAft>
              <a:buFont typeface="Lucida Grande"/>
              <a:buChar char="–"/>
            </a:pPr>
            <a:r>
              <a:rPr lang="en-US" sz="2400" b="0" dirty="0">
                <a:solidFill>
                  <a:srgbClr val="000000"/>
                </a:solidFill>
              </a:rPr>
              <a:t>The character </a:t>
            </a:r>
            <a:r>
              <a:rPr lang="en-US" sz="2000" dirty="0">
                <a:solidFill>
                  <a:srgbClr val="000000"/>
                </a:solidFill>
                <a:latin typeface="Courier New"/>
                <a:cs typeface="Courier New"/>
              </a:rPr>
              <a:t>'B'</a:t>
            </a:r>
            <a:r>
              <a:rPr lang="en-US" sz="2400" b="0" dirty="0">
                <a:solidFill>
                  <a:srgbClr val="000000"/>
                </a:solidFill>
              </a:rPr>
              <a:t> followed by all permutations of </a:t>
            </a:r>
            <a:r>
              <a:rPr lang="en-US" sz="2000" dirty="0">
                <a:solidFill>
                  <a:srgbClr val="000000"/>
                </a:solidFill>
                <a:latin typeface="Courier New"/>
                <a:cs typeface="Courier New"/>
              </a:rPr>
              <a:t>"ACDE"</a:t>
            </a:r>
            <a:r>
              <a:rPr lang="en-US" sz="2400" b="0" dirty="0">
                <a:solidFill>
                  <a:srgbClr val="000000"/>
                </a:solidFill>
              </a:rPr>
              <a:t>.</a:t>
            </a:r>
          </a:p>
          <a:p>
            <a:pPr marL="800100" lvl="1" indent="-342900">
              <a:lnSpc>
                <a:spcPct val="85000"/>
              </a:lnSpc>
              <a:spcAft>
                <a:spcPts val="600"/>
              </a:spcAft>
              <a:buFont typeface="Lucida Grande"/>
              <a:buChar char="–"/>
            </a:pPr>
            <a:r>
              <a:rPr lang="en-US" sz="2400" b="0" dirty="0">
                <a:solidFill>
                  <a:srgbClr val="000000"/>
                </a:solidFill>
              </a:rPr>
              <a:t>The character </a:t>
            </a:r>
            <a:r>
              <a:rPr lang="en-US" sz="2000" dirty="0">
                <a:solidFill>
                  <a:srgbClr val="000000"/>
                </a:solidFill>
                <a:latin typeface="Courier New"/>
                <a:cs typeface="Courier New"/>
              </a:rPr>
              <a:t>'C'</a:t>
            </a:r>
            <a:r>
              <a:rPr lang="en-US" sz="2400" b="0" dirty="0">
                <a:solidFill>
                  <a:srgbClr val="000000"/>
                </a:solidFill>
              </a:rPr>
              <a:t> followed by all permutations of </a:t>
            </a:r>
            <a:r>
              <a:rPr lang="en-US" sz="2000" dirty="0">
                <a:solidFill>
                  <a:srgbClr val="000000"/>
                </a:solidFill>
                <a:latin typeface="Courier New"/>
                <a:cs typeface="Courier New"/>
              </a:rPr>
              <a:t>"ABDE"</a:t>
            </a:r>
            <a:r>
              <a:rPr lang="en-US" sz="2400" b="0" dirty="0">
                <a:solidFill>
                  <a:srgbClr val="000000"/>
                </a:solidFill>
              </a:rPr>
              <a:t>.</a:t>
            </a:r>
          </a:p>
          <a:p>
            <a:pPr marL="800100" lvl="1" indent="-342900">
              <a:lnSpc>
                <a:spcPct val="85000"/>
              </a:lnSpc>
              <a:spcAft>
                <a:spcPts val="600"/>
              </a:spcAft>
              <a:buFont typeface="Lucida Grande"/>
              <a:buChar char="–"/>
            </a:pPr>
            <a:r>
              <a:rPr lang="en-US" sz="2400" b="0" dirty="0">
                <a:solidFill>
                  <a:srgbClr val="000000"/>
                </a:solidFill>
              </a:rPr>
              <a:t>The character </a:t>
            </a:r>
            <a:r>
              <a:rPr lang="en-US" sz="2000" dirty="0">
                <a:solidFill>
                  <a:srgbClr val="000000"/>
                </a:solidFill>
                <a:latin typeface="Courier New"/>
                <a:cs typeface="Courier New"/>
              </a:rPr>
              <a:t>'D'</a:t>
            </a:r>
            <a:r>
              <a:rPr lang="en-US" sz="2400" b="0" dirty="0">
                <a:solidFill>
                  <a:srgbClr val="000000"/>
                </a:solidFill>
              </a:rPr>
              <a:t> followed by all permutations of </a:t>
            </a:r>
            <a:r>
              <a:rPr lang="en-US" sz="2000" dirty="0">
                <a:solidFill>
                  <a:srgbClr val="000000"/>
                </a:solidFill>
                <a:latin typeface="Courier New"/>
                <a:cs typeface="Courier New"/>
              </a:rPr>
              <a:t>"ABCE"</a:t>
            </a:r>
            <a:r>
              <a:rPr lang="en-US" sz="2400" b="0" dirty="0">
                <a:solidFill>
                  <a:srgbClr val="000000"/>
                </a:solidFill>
              </a:rPr>
              <a:t>.</a:t>
            </a:r>
          </a:p>
          <a:p>
            <a:pPr marL="800100" lvl="1" indent="-342900">
              <a:lnSpc>
                <a:spcPct val="85000"/>
              </a:lnSpc>
              <a:spcAft>
                <a:spcPts val="600"/>
              </a:spcAft>
              <a:buFont typeface="Lucida Grande"/>
              <a:buChar char="–"/>
            </a:pPr>
            <a:r>
              <a:rPr lang="en-US" sz="2400" b="0" dirty="0">
                <a:solidFill>
                  <a:srgbClr val="000000"/>
                </a:solidFill>
              </a:rPr>
              <a:t>The character </a:t>
            </a:r>
            <a:r>
              <a:rPr lang="en-US" sz="2000" dirty="0">
                <a:solidFill>
                  <a:srgbClr val="000000"/>
                </a:solidFill>
                <a:latin typeface="Courier New"/>
                <a:cs typeface="Courier New"/>
              </a:rPr>
              <a:t>'E'</a:t>
            </a:r>
            <a:r>
              <a:rPr lang="en-US" sz="2400" b="0" dirty="0">
                <a:solidFill>
                  <a:srgbClr val="000000"/>
                </a:solidFill>
              </a:rPr>
              <a:t> followed by all permutations of </a:t>
            </a:r>
            <a:r>
              <a:rPr lang="en-US" sz="2000" dirty="0">
                <a:solidFill>
                  <a:srgbClr val="000000"/>
                </a:solidFill>
                <a:latin typeface="Courier New"/>
                <a:cs typeface="Courier New"/>
              </a:rPr>
              <a:t>"ABCD</a:t>
            </a:r>
            <a:r>
              <a:rPr lang="en-US" sz="2000" dirty="0" smtClean="0">
                <a:solidFill>
                  <a:srgbClr val="000000"/>
                </a:solidFill>
                <a:latin typeface="Courier New"/>
                <a:cs typeface="Courier New"/>
              </a:rPr>
              <a:t>"</a:t>
            </a:r>
            <a:r>
              <a:rPr lang="en-US" sz="2400" b="0" dirty="0" smtClean="0">
                <a:solidFill>
                  <a:srgbClr val="000000"/>
                </a:solidFill>
              </a:rPr>
              <a:t>.</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536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53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536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5536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536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5536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536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5536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5536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363" grpId="0" uiExpand="1"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7" name="Text Box 3"/>
          <p:cNvSpPr txBox="1">
            <a:spLocks noChangeArrowheads="1"/>
          </p:cNvSpPr>
          <p:nvPr/>
        </p:nvSpPr>
        <p:spPr bwMode="auto">
          <a:xfrm>
            <a:off x="398463" y="1340108"/>
            <a:ext cx="8364537" cy="4832092"/>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Function: </a:t>
            </a:r>
            <a:r>
              <a:rPr lang="en-US" dirty="0" err="1">
                <a:solidFill>
                  <a:srgbClr val="0000FF"/>
                </a:solidFill>
                <a:latin typeface="Courier New" charset="0"/>
              </a:rPr>
              <a:t>generatePermutations</a:t>
            </a:r>
            <a:endParaRPr lang="en-US" dirty="0">
              <a:solidFill>
                <a:srgbClr val="0000FF"/>
              </a:solidFill>
              <a:latin typeface="Courier New" charset="0"/>
            </a:endParaRPr>
          </a:p>
          <a:p>
            <a:r>
              <a:rPr lang="en-US" dirty="0">
                <a:solidFill>
                  <a:srgbClr val="0000FF"/>
                </a:solidFill>
                <a:latin typeface="Courier New" charset="0"/>
              </a:rPr>
              <a:t> * Usage: Set&lt;string&gt; permutations = </a:t>
            </a:r>
            <a:r>
              <a:rPr lang="en-US" dirty="0" err="1">
                <a:solidFill>
                  <a:srgbClr val="0000FF"/>
                </a:solidFill>
                <a:latin typeface="Courier New" charset="0"/>
              </a:rPr>
              <a:t>generatePermutations(str</a:t>
            </a:r>
            <a:r>
              <a:rPr lang="en-US" dirty="0">
                <a:solidFill>
                  <a:srgbClr val="0000FF"/>
                </a:solidFill>
                <a:latin typeface="Courier New" charset="0"/>
              </a:rPr>
              <a:t>);</a:t>
            </a:r>
          </a:p>
          <a:p>
            <a:r>
              <a:rPr lang="en-US" dirty="0">
                <a:solidFill>
                  <a:srgbClr val="0000FF"/>
                </a:solidFill>
                <a:latin typeface="Courier New" charset="0"/>
              </a:rPr>
              <a:t> * ------------------------------------------------------------</a:t>
            </a:r>
          </a:p>
          <a:p>
            <a:r>
              <a:rPr lang="en-US" dirty="0">
                <a:solidFill>
                  <a:srgbClr val="0000FF"/>
                </a:solidFill>
                <a:latin typeface="Courier New" charset="0"/>
              </a:rPr>
              <a:t> * Returns a set consisting of all permutations of the specified string.</a:t>
            </a:r>
          </a:p>
          <a:p>
            <a:r>
              <a:rPr lang="en-US" dirty="0">
                <a:solidFill>
                  <a:srgbClr val="0000FF"/>
                </a:solidFill>
                <a:latin typeface="Courier New" charset="0"/>
              </a:rPr>
              <a:t>*/</a:t>
            </a:r>
          </a:p>
          <a:p>
            <a:endParaRPr lang="en-US" dirty="0">
              <a:solidFill>
                <a:srgbClr val="0000FF"/>
              </a:solidFill>
              <a:latin typeface="Courier New" charset="0"/>
            </a:endParaRPr>
          </a:p>
          <a:p>
            <a:r>
              <a:rPr lang="en-US" dirty="0">
                <a:solidFill>
                  <a:srgbClr val="000000"/>
                </a:solidFill>
                <a:latin typeface="Courier New" charset="0"/>
              </a:rPr>
              <a:t>Set&lt;string&gt; </a:t>
            </a:r>
            <a:r>
              <a:rPr lang="en-US" dirty="0" err="1">
                <a:solidFill>
                  <a:srgbClr val="000000"/>
                </a:solidFill>
                <a:latin typeface="Courier New" charset="0"/>
              </a:rPr>
              <a:t>generatePermutations(string</a:t>
            </a:r>
            <a:r>
              <a:rPr lang="en-US" dirty="0">
                <a:solidFill>
                  <a:srgbClr val="000000"/>
                </a:solidFill>
                <a:latin typeface="Courier New" charset="0"/>
              </a:rPr>
              <a:t> </a:t>
            </a:r>
            <a:r>
              <a:rPr lang="en-US" dirty="0" err="1">
                <a:solidFill>
                  <a:srgbClr val="000000"/>
                </a:solidFill>
                <a:latin typeface="Courier New" charset="0"/>
              </a:rPr>
              <a:t>str</a:t>
            </a:r>
            <a:r>
              <a:rPr lang="en-US" dirty="0">
                <a:solidFill>
                  <a:srgbClr val="000000"/>
                </a:solidFill>
                <a:latin typeface="Courier New" charset="0"/>
              </a:rPr>
              <a:t>) {</a:t>
            </a:r>
          </a:p>
          <a:p>
            <a:r>
              <a:rPr lang="en-US" dirty="0">
                <a:solidFill>
                  <a:srgbClr val="000000"/>
                </a:solidFill>
                <a:latin typeface="Courier New" charset="0"/>
              </a:rPr>
              <a:t>   Set&lt;string&gt; result;</a:t>
            </a:r>
          </a:p>
          <a:p>
            <a:r>
              <a:rPr lang="en-US" dirty="0">
                <a:solidFill>
                  <a:srgbClr val="000000"/>
                </a:solidFill>
                <a:latin typeface="Courier New" charset="0"/>
              </a:rPr>
              <a:t>   if (</a:t>
            </a:r>
            <a:r>
              <a:rPr lang="en-US" dirty="0" err="1">
                <a:solidFill>
                  <a:srgbClr val="000000"/>
                </a:solidFill>
                <a:latin typeface="Courier New" charset="0"/>
              </a:rPr>
              <a:t>str</a:t>
            </a:r>
            <a:r>
              <a:rPr lang="en-US" dirty="0">
                <a:solidFill>
                  <a:srgbClr val="000000"/>
                </a:solidFill>
                <a:latin typeface="Courier New" charset="0"/>
              </a:rPr>
              <a:t> == "") {</a:t>
            </a:r>
          </a:p>
          <a:p>
            <a:r>
              <a:rPr lang="en-US" dirty="0">
                <a:solidFill>
                  <a:srgbClr val="000000"/>
                </a:solidFill>
                <a:latin typeface="Courier New" charset="0"/>
              </a:rPr>
              <a:t>      result += "";</a:t>
            </a:r>
          </a:p>
          <a:p>
            <a:r>
              <a:rPr lang="en-US" dirty="0">
                <a:solidFill>
                  <a:srgbClr val="000000"/>
                </a:solidFill>
                <a:latin typeface="Courier New" charset="0"/>
              </a:rPr>
              <a:t>   } else {</a:t>
            </a:r>
          </a:p>
          <a:p>
            <a:r>
              <a:rPr lang="en-US" dirty="0">
                <a:solidFill>
                  <a:srgbClr val="000000"/>
                </a:solidFill>
                <a:latin typeface="Courier New" charset="0"/>
              </a:rPr>
              <a:t>      for (</a:t>
            </a:r>
            <a:r>
              <a:rPr lang="en-US" dirty="0" err="1">
                <a:solidFill>
                  <a:srgbClr val="000000"/>
                </a:solidFill>
                <a:latin typeface="Courier New" charset="0"/>
              </a:rPr>
              <a:t>int</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 0; </a:t>
            </a:r>
            <a:r>
              <a:rPr lang="en-US" dirty="0" err="1">
                <a:solidFill>
                  <a:srgbClr val="000000"/>
                </a:solidFill>
                <a:latin typeface="Courier New" charset="0"/>
              </a:rPr>
              <a:t>i</a:t>
            </a:r>
            <a:r>
              <a:rPr lang="en-US" dirty="0">
                <a:solidFill>
                  <a:srgbClr val="000000"/>
                </a:solidFill>
                <a:latin typeface="Courier New" charset="0"/>
              </a:rPr>
              <a:t> &lt; </a:t>
            </a:r>
            <a:r>
              <a:rPr lang="en-US" dirty="0" err="1">
                <a:solidFill>
                  <a:srgbClr val="000000"/>
                </a:solidFill>
                <a:latin typeface="Courier New" charset="0"/>
              </a:rPr>
              <a:t>str.length</a:t>
            </a:r>
            <a:r>
              <a:rPr lang="en-US" dirty="0">
                <a:solidFill>
                  <a:srgbClr val="000000"/>
                </a:solidFill>
                <a:latin typeface="Courier New" charset="0"/>
              </a:rPr>
              <a:t>(); </a:t>
            </a:r>
            <a:r>
              <a:rPr lang="en-US" dirty="0" err="1">
                <a:solidFill>
                  <a:srgbClr val="000000"/>
                </a:solidFill>
                <a:latin typeface="Courier New" charset="0"/>
              </a:rPr>
              <a:t>i</a:t>
            </a:r>
            <a:r>
              <a:rPr lang="en-US" dirty="0">
                <a:solidFill>
                  <a:srgbClr val="000000"/>
                </a:solidFill>
                <a:latin typeface="Courier New" charset="0"/>
              </a:rPr>
              <a:t>++) {</a:t>
            </a:r>
          </a:p>
          <a:p>
            <a:r>
              <a:rPr lang="en-US" dirty="0">
                <a:solidFill>
                  <a:srgbClr val="000000"/>
                </a:solidFill>
                <a:latin typeface="Courier New" charset="0"/>
              </a:rPr>
              <a:t>         char </a:t>
            </a:r>
            <a:r>
              <a:rPr lang="en-US" dirty="0" err="1">
                <a:solidFill>
                  <a:srgbClr val="000000"/>
                </a:solidFill>
                <a:latin typeface="Courier New" charset="0"/>
              </a:rPr>
              <a:t>ch</a:t>
            </a:r>
            <a:r>
              <a:rPr lang="en-US" dirty="0">
                <a:solidFill>
                  <a:srgbClr val="000000"/>
                </a:solidFill>
                <a:latin typeface="Courier New" charset="0"/>
              </a:rPr>
              <a:t> = </a:t>
            </a:r>
            <a:r>
              <a:rPr lang="en-US" dirty="0" err="1">
                <a:solidFill>
                  <a:srgbClr val="000000"/>
                </a:solidFill>
                <a:latin typeface="Courier New" charset="0"/>
              </a:rPr>
              <a:t>str[i</a:t>
            </a:r>
            <a:r>
              <a:rPr lang="en-US" dirty="0">
                <a:solidFill>
                  <a:srgbClr val="000000"/>
                </a:solidFill>
                <a:latin typeface="Courier New" charset="0"/>
              </a:rPr>
              <a:t>];</a:t>
            </a:r>
          </a:p>
          <a:p>
            <a:r>
              <a:rPr lang="en-US" dirty="0">
                <a:solidFill>
                  <a:srgbClr val="000000"/>
                </a:solidFill>
                <a:latin typeface="Courier New" charset="0"/>
              </a:rPr>
              <a:t>         string rest = str.substr(0, </a:t>
            </a:r>
            <a:r>
              <a:rPr lang="en-US" dirty="0" err="1">
                <a:solidFill>
                  <a:srgbClr val="000000"/>
                </a:solidFill>
                <a:latin typeface="Courier New" charset="0"/>
              </a:rPr>
              <a:t>i</a:t>
            </a:r>
            <a:r>
              <a:rPr lang="en-US" dirty="0">
                <a:solidFill>
                  <a:srgbClr val="000000"/>
                </a:solidFill>
                <a:latin typeface="Courier New" charset="0"/>
              </a:rPr>
              <a:t>) + </a:t>
            </a:r>
            <a:r>
              <a:rPr lang="en-US" dirty="0" err="1">
                <a:solidFill>
                  <a:srgbClr val="000000"/>
                </a:solidFill>
                <a:latin typeface="Courier New" charset="0"/>
              </a:rPr>
              <a:t>str.substr(i</a:t>
            </a:r>
            <a:r>
              <a:rPr lang="en-US" dirty="0">
                <a:solidFill>
                  <a:srgbClr val="000000"/>
                </a:solidFill>
                <a:latin typeface="Courier New" charset="0"/>
              </a:rPr>
              <a:t> + 1);</a:t>
            </a:r>
          </a:p>
          <a:p>
            <a:r>
              <a:rPr lang="en-US" dirty="0">
                <a:solidFill>
                  <a:srgbClr val="000000"/>
                </a:solidFill>
                <a:latin typeface="Courier New" charset="0"/>
              </a:rPr>
              <a:t>         for (string </a:t>
            </a:r>
            <a:r>
              <a:rPr lang="en-US" dirty="0" err="1">
                <a:solidFill>
                  <a:srgbClr val="000000"/>
                </a:solidFill>
                <a:latin typeface="Courier New" charset="0"/>
              </a:rPr>
              <a:t>s</a:t>
            </a:r>
            <a:r>
              <a:rPr lang="en-US" dirty="0">
                <a:solidFill>
                  <a:srgbClr val="000000"/>
                </a:solidFill>
                <a:latin typeface="Courier New" charset="0"/>
              </a:rPr>
              <a:t> : </a:t>
            </a:r>
            <a:r>
              <a:rPr lang="en-US" dirty="0" err="1">
                <a:solidFill>
                  <a:srgbClr val="000000"/>
                </a:solidFill>
                <a:latin typeface="Courier New" charset="0"/>
              </a:rPr>
              <a:t>generatePermutations(rest</a:t>
            </a:r>
            <a:r>
              <a:rPr lang="en-US" dirty="0">
                <a:solidFill>
                  <a:srgbClr val="000000"/>
                </a:solidFill>
                <a:latin typeface="Courier New" charset="0"/>
              </a:rPr>
              <a:t>)) {</a:t>
            </a:r>
          </a:p>
          <a:p>
            <a:r>
              <a:rPr lang="en-US" dirty="0">
                <a:solidFill>
                  <a:srgbClr val="000000"/>
                </a:solidFill>
                <a:latin typeface="Courier New" charset="0"/>
              </a:rPr>
              <a:t>            result += </a:t>
            </a:r>
            <a:r>
              <a:rPr lang="en-US" dirty="0" err="1">
                <a:solidFill>
                  <a:srgbClr val="000000"/>
                </a:solidFill>
                <a:latin typeface="Courier New" charset="0"/>
              </a:rPr>
              <a:t>ch</a:t>
            </a:r>
            <a:r>
              <a:rPr lang="en-US" dirty="0">
                <a:solidFill>
                  <a:srgbClr val="000000"/>
                </a:solidFill>
                <a:latin typeface="Courier New" charset="0"/>
              </a:rPr>
              <a:t> + </a:t>
            </a:r>
            <a:r>
              <a:rPr lang="en-US" dirty="0" err="1">
                <a:solidFill>
                  <a:srgbClr val="000000"/>
                </a:solidFill>
                <a:latin typeface="Courier New" charset="0"/>
              </a:rPr>
              <a:t>s</a:t>
            </a:r>
            <a:r>
              <a:rPr lang="en-US" dirty="0">
                <a:solidFill>
                  <a:srgbClr val="000000"/>
                </a:solidFill>
                <a:latin typeface="Courier New" charset="0"/>
              </a:rPr>
              <a:t>;</a:t>
            </a:r>
          </a:p>
          <a:p>
            <a:r>
              <a:rPr lang="en-US" dirty="0">
                <a:solidFill>
                  <a:srgbClr val="000000"/>
                </a:solidFill>
                <a:latin typeface="Courier New" charset="0"/>
              </a:rPr>
              <a:t>         }</a:t>
            </a:r>
          </a:p>
          <a:p>
            <a:r>
              <a:rPr lang="en-US" dirty="0">
                <a:solidFill>
                  <a:srgbClr val="000000"/>
                </a:solidFill>
                <a:latin typeface="Courier New" charset="0"/>
              </a:rPr>
              <a:t>      }</a:t>
            </a:r>
          </a:p>
          <a:p>
            <a:r>
              <a:rPr lang="en-US" dirty="0">
                <a:solidFill>
                  <a:srgbClr val="000000"/>
                </a:solidFill>
                <a:latin typeface="Courier New" charset="0"/>
              </a:rPr>
              <a:t>   }</a:t>
            </a:r>
          </a:p>
          <a:p>
            <a:r>
              <a:rPr lang="en-US" dirty="0">
                <a:solidFill>
                  <a:srgbClr val="000000"/>
                </a:solidFill>
                <a:latin typeface="Courier New" charset="0"/>
              </a:rPr>
              <a:t>   return result;</a:t>
            </a:r>
          </a:p>
          <a:p>
            <a:r>
              <a:rPr lang="en-US" dirty="0">
                <a:solidFill>
                  <a:srgbClr val="000000"/>
                </a:solidFill>
                <a:latin typeface="Courier New" charset="0"/>
              </a:rPr>
              <a:t>}</a:t>
            </a: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a:solidFill>
                  <a:srgbClr val="FF0000"/>
                </a:solidFill>
              </a:rPr>
              <a:t>Code for the Permutations Function</a:t>
            </a: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5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Graphical Recursion</a:t>
            </a:r>
          </a:p>
        </p:txBody>
      </p:sp>
      <p:sp>
        <p:nvSpPr>
          <p:cNvPr id="661507" name="Rectangle 3"/>
          <p:cNvSpPr>
            <a:spLocks noChangeArrowheads="1"/>
          </p:cNvSpPr>
          <p:nvPr/>
        </p:nvSpPr>
        <p:spPr bwMode="auto">
          <a:xfrm>
            <a:off x="482600" y="1113642"/>
            <a:ext cx="8128000" cy="2239158"/>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Some of the most exciting applications of recursion use graphics to create intricate pictures in which a particular motif is repeated at many different scales.</a:t>
            </a:r>
          </a:p>
          <a:p>
            <a:pPr marL="342900" indent="-342900">
              <a:lnSpc>
                <a:spcPct val="85000"/>
              </a:lnSpc>
              <a:spcAft>
                <a:spcPct val="50000"/>
              </a:spcAft>
              <a:buFontTx/>
              <a:buChar char="•"/>
            </a:pPr>
            <a:r>
              <a:rPr lang="en-US" sz="2400" b="0" dirty="0">
                <a:solidFill>
                  <a:srgbClr val="000000"/>
                </a:solidFill>
              </a:rPr>
              <a:t>Graphics libraries, e.g., </a:t>
            </a:r>
            <a:r>
              <a:rPr lang="en-US" sz="2000" dirty="0" err="1">
                <a:solidFill>
                  <a:srgbClr val="000000"/>
                </a:solidFill>
                <a:latin typeface="Courier New"/>
                <a:cs typeface="Courier New"/>
              </a:rPr>
              <a:t>GWindow</a:t>
            </a:r>
            <a:r>
              <a:rPr lang="en-US" sz="2400" b="0" dirty="0">
                <a:solidFill>
                  <a:srgbClr val="000000"/>
                </a:solidFill>
              </a:rPr>
              <a:t>, </a:t>
            </a:r>
            <a:r>
              <a:rPr lang="en-US" sz="2000" dirty="0" err="1">
                <a:solidFill>
                  <a:srgbClr val="000000"/>
                </a:solidFill>
                <a:latin typeface="Courier New"/>
                <a:cs typeface="Courier New"/>
              </a:rPr>
              <a:t>GObject</a:t>
            </a:r>
            <a:r>
              <a:rPr lang="en-US" sz="2400" b="0" dirty="0">
                <a:solidFill>
                  <a:srgbClr val="000000"/>
                </a:solidFill>
              </a:rPr>
              <a:t> </a:t>
            </a:r>
            <a:r>
              <a:rPr lang="en-US" altLang="zh-CN" sz="2400" b="0" dirty="0">
                <a:solidFill>
                  <a:srgbClr val="000000"/>
                </a:solidFill>
              </a:rPr>
              <a:t>in the Stanford C++ libraries, </a:t>
            </a:r>
            <a:r>
              <a:rPr lang="en-US" sz="2400" b="0" dirty="0">
                <a:solidFill>
                  <a:srgbClr val="000000"/>
                </a:solidFill>
              </a:rPr>
              <a:t>are needed to implement the following graphical recursion programs.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150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Methods in the Graphics Library</a:t>
            </a:r>
          </a:p>
        </p:txBody>
      </p:sp>
      <p:grpSp>
        <p:nvGrpSpPr>
          <p:cNvPr id="2" name="Group 3"/>
          <p:cNvGrpSpPr>
            <a:grpSpLocks/>
          </p:cNvGrpSpPr>
          <p:nvPr/>
        </p:nvGrpSpPr>
        <p:grpSpPr bwMode="auto">
          <a:xfrm>
            <a:off x="495300" y="1524000"/>
            <a:ext cx="8153400" cy="661988"/>
            <a:chOff x="288" y="1103"/>
            <a:chExt cx="5136" cy="417"/>
          </a:xfrm>
        </p:grpSpPr>
        <p:sp>
          <p:nvSpPr>
            <p:cNvPr id="593924"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25" name="Text Box 5"/>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GWindow</a:t>
              </a:r>
              <a:r>
                <a:rPr lang="en-US" sz="2000" dirty="0">
                  <a:solidFill>
                    <a:srgbClr val="000000"/>
                  </a:solidFill>
                  <a:latin typeface="Courier New" charset="0"/>
                </a:rPr>
                <a:t> </a:t>
              </a:r>
              <a:r>
                <a:rPr lang="en-US" sz="2000" dirty="0" err="1">
                  <a:solidFill>
                    <a:srgbClr val="000000"/>
                  </a:solidFill>
                  <a:latin typeface="Courier New" charset="0"/>
                </a:rPr>
                <a:t>gw(</a:t>
              </a:r>
              <a:r>
                <a:rPr lang="en-US" sz="2000" b="0" i="1" dirty="0" err="1">
                  <a:solidFill>
                    <a:srgbClr val="000000"/>
                  </a:solidFill>
                  <a:latin typeface="Times New Roman"/>
                  <a:cs typeface="Times New Roman"/>
                </a:rPr>
                <a:t>width</a:t>
              </a:r>
              <a:r>
                <a:rPr lang="en-US" sz="2000" dirty="0">
                  <a:solidFill>
                    <a:srgbClr val="000000"/>
                  </a:solidFill>
                  <a:latin typeface="Courier New" charset="0"/>
                </a:rPr>
                <a:t>,</a:t>
              </a:r>
              <a:r>
                <a:rPr lang="en-US" sz="2000" b="0" i="1" dirty="0">
                  <a:solidFill>
                    <a:srgbClr val="000000"/>
                  </a:solidFill>
                  <a:latin typeface="Times New Roman"/>
                  <a:cs typeface="Times New Roman"/>
                </a:rPr>
                <a:t> height</a:t>
              </a:r>
              <a:r>
                <a:rPr lang="en-US" sz="2000" dirty="0">
                  <a:solidFill>
                    <a:srgbClr val="000000"/>
                  </a:solidFill>
                  <a:latin typeface="Courier New" charset="0"/>
                </a:rPr>
                <a:t>)</a:t>
              </a:r>
            </a:p>
          </p:txBody>
        </p:sp>
        <p:sp>
          <p:nvSpPr>
            <p:cNvPr id="593926"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Creates a graphics window with the specified dimensions.</a:t>
              </a:r>
            </a:p>
          </p:txBody>
        </p:sp>
      </p:grpSp>
      <p:grpSp>
        <p:nvGrpSpPr>
          <p:cNvPr id="3" name="Group 11"/>
          <p:cNvGrpSpPr>
            <a:grpSpLocks/>
          </p:cNvGrpSpPr>
          <p:nvPr/>
        </p:nvGrpSpPr>
        <p:grpSpPr bwMode="auto">
          <a:xfrm>
            <a:off x="495300" y="2157790"/>
            <a:ext cx="8153400" cy="685801"/>
            <a:chOff x="288" y="1088"/>
            <a:chExt cx="5136" cy="432"/>
          </a:xfrm>
        </p:grpSpPr>
        <p:sp>
          <p:nvSpPr>
            <p:cNvPr id="38"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39" name="Text Box 13"/>
            <p:cNvSpPr txBox="1">
              <a:spLocks noChangeArrowheads="1"/>
            </p:cNvSpPr>
            <p:nvPr/>
          </p:nvSpPr>
          <p:spPr bwMode="auto">
            <a:xfrm>
              <a:off x="384" y="1088"/>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a:solidFill>
                    <a:srgbClr val="000000"/>
                  </a:solidFill>
                  <a:latin typeface="Courier New" charset="0"/>
                </a:rPr>
                <a:t>gw.drawLine(</a:t>
              </a:r>
              <a:r>
                <a:rPr lang="en-US" sz="1800" b="0" i="1" dirty="0">
                  <a:solidFill>
                    <a:srgbClr val="000000"/>
                  </a:solidFill>
                </a:rPr>
                <a:t>x</a:t>
              </a:r>
              <a:r>
                <a:rPr lang="en-US" sz="1800" b="0" baseline="-25000" dirty="0">
                  <a:solidFill>
                    <a:srgbClr val="000000"/>
                  </a:solidFill>
                </a:rPr>
                <a:t>0</a:t>
              </a:r>
              <a:r>
                <a:rPr lang="en-US" sz="2000" dirty="0">
                  <a:solidFill>
                    <a:srgbClr val="000000"/>
                  </a:solidFill>
                  <a:latin typeface="Courier New" charset="0"/>
                </a:rPr>
                <a:t>,</a:t>
              </a:r>
              <a:r>
                <a:rPr lang="en-US" sz="1800" b="0" i="1" dirty="0">
                  <a:solidFill>
                    <a:srgbClr val="000000"/>
                  </a:solidFill>
                </a:rPr>
                <a:t> y</a:t>
              </a:r>
              <a:r>
                <a:rPr lang="en-US" sz="1800" b="0" baseline="-25000" dirty="0">
                  <a:solidFill>
                    <a:srgbClr val="000000"/>
                  </a:solidFill>
                </a:rPr>
                <a:t>0</a:t>
              </a:r>
              <a:r>
                <a:rPr lang="en-US" sz="2000" dirty="0">
                  <a:solidFill>
                    <a:srgbClr val="000000"/>
                  </a:solidFill>
                  <a:latin typeface="Courier New" charset="0"/>
                </a:rPr>
                <a:t>,</a:t>
              </a:r>
              <a:r>
                <a:rPr lang="en-US" sz="2000" dirty="0">
                  <a:solidFill>
                    <a:srgbClr val="000000"/>
                  </a:solidFill>
                  <a:latin typeface="Times New Roman"/>
                  <a:cs typeface="Times New Roman"/>
                </a:rPr>
                <a:t> </a:t>
              </a:r>
              <a:r>
                <a:rPr lang="en-US" sz="1800" b="0" i="1" dirty="0">
                  <a:solidFill>
                    <a:srgbClr val="000000"/>
                  </a:solidFill>
                </a:rPr>
                <a:t>x</a:t>
              </a:r>
              <a:r>
                <a:rPr lang="en-US" sz="1800" b="0" baseline="-25000" dirty="0">
                  <a:solidFill>
                    <a:srgbClr val="000000"/>
                  </a:solidFill>
                </a:rPr>
                <a:t>1</a:t>
              </a:r>
              <a:r>
                <a:rPr lang="en-US" sz="2000" dirty="0">
                  <a:solidFill>
                    <a:srgbClr val="000000"/>
                  </a:solidFill>
                  <a:latin typeface="Courier New" charset="0"/>
                </a:rPr>
                <a:t>,</a:t>
              </a:r>
              <a:r>
                <a:rPr lang="en-US" sz="2000" b="0" i="1" dirty="0">
                  <a:solidFill>
                    <a:srgbClr val="000000"/>
                  </a:solidFill>
                </a:rPr>
                <a:t> </a:t>
              </a:r>
              <a:r>
                <a:rPr lang="en-US" sz="1800" b="0" i="1" dirty="0">
                  <a:solidFill>
                    <a:srgbClr val="000000"/>
                  </a:solidFill>
                </a:rPr>
                <a:t>y</a:t>
              </a:r>
              <a:r>
                <a:rPr lang="en-US" sz="1800" b="0" baseline="-25000" dirty="0">
                  <a:solidFill>
                    <a:srgbClr val="000000"/>
                  </a:solidFill>
                </a:rPr>
                <a:t>1</a:t>
              </a:r>
              <a:r>
                <a:rPr lang="en-US" sz="2000" dirty="0">
                  <a:solidFill>
                    <a:srgbClr val="000000"/>
                  </a:solidFill>
                  <a:latin typeface="Courier New" charset="0"/>
                </a:rPr>
                <a:t>)</a:t>
              </a:r>
            </a:p>
          </p:txBody>
        </p:sp>
        <p:sp>
          <p:nvSpPr>
            <p:cNvPr id="40" name="Text Box 14"/>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Draws a line connecting the points (</a:t>
              </a:r>
              <a:r>
                <a:rPr lang="en-US" sz="1800" b="0" i="1" dirty="0">
                  <a:solidFill>
                    <a:srgbClr val="000000"/>
                  </a:solidFill>
                </a:rPr>
                <a:t>x</a:t>
              </a:r>
              <a:r>
                <a:rPr lang="en-US" sz="1800" b="0" baseline="-25000" dirty="0">
                  <a:solidFill>
                    <a:srgbClr val="000000"/>
                  </a:solidFill>
                </a:rPr>
                <a:t>0</a:t>
              </a:r>
              <a:r>
                <a:rPr lang="en-US" sz="1800" b="0" dirty="0">
                  <a:solidFill>
                    <a:srgbClr val="000000"/>
                  </a:solidFill>
                </a:rPr>
                <a:t>, </a:t>
              </a:r>
              <a:r>
                <a:rPr lang="en-US" sz="1800" b="0" i="1" dirty="0">
                  <a:solidFill>
                    <a:srgbClr val="000000"/>
                  </a:solidFill>
                </a:rPr>
                <a:t>y</a:t>
              </a:r>
              <a:r>
                <a:rPr lang="en-US" sz="1800" b="0" baseline="-25000" dirty="0">
                  <a:solidFill>
                    <a:srgbClr val="000000"/>
                  </a:solidFill>
                </a:rPr>
                <a:t>0</a:t>
              </a:r>
              <a:r>
                <a:rPr lang="en-US" sz="1800" b="0" dirty="0">
                  <a:solidFill>
                    <a:srgbClr val="000000"/>
                  </a:solidFill>
                </a:rPr>
                <a:t>) and (</a:t>
              </a:r>
              <a:r>
                <a:rPr lang="en-US" sz="1800" b="0" i="1" dirty="0">
                  <a:solidFill>
                    <a:srgbClr val="000000"/>
                  </a:solidFill>
                </a:rPr>
                <a:t>x</a:t>
              </a:r>
              <a:r>
                <a:rPr lang="en-US" sz="1800" b="0" baseline="-25000" dirty="0">
                  <a:solidFill>
                    <a:srgbClr val="000000"/>
                  </a:solidFill>
                </a:rPr>
                <a:t>1</a:t>
              </a:r>
              <a:r>
                <a:rPr lang="en-US" sz="1800" b="0" dirty="0">
                  <a:solidFill>
                    <a:srgbClr val="000000"/>
                  </a:solidFill>
                </a:rPr>
                <a:t>, </a:t>
              </a:r>
              <a:r>
                <a:rPr lang="en-US" sz="1800" b="0" i="1" dirty="0">
                  <a:solidFill>
                    <a:srgbClr val="000000"/>
                  </a:solidFill>
                </a:rPr>
                <a:t>y</a:t>
              </a:r>
              <a:r>
                <a:rPr lang="en-US" sz="1800" b="0" baseline="-25000" dirty="0">
                  <a:solidFill>
                    <a:srgbClr val="000000"/>
                  </a:solidFill>
                </a:rPr>
                <a:t>1</a:t>
              </a:r>
              <a:r>
                <a:rPr lang="en-US" sz="1800" b="0" dirty="0">
                  <a:solidFill>
                    <a:srgbClr val="000000"/>
                  </a:solidFill>
                </a:rPr>
                <a:t>).</a:t>
              </a:r>
            </a:p>
          </p:txBody>
        </p:sp>
      </p:grpSp>
      <p:grpSp>
        <p:nvGrpSpPr>
          <p:cNvPr id="4" name="Group 11"/>
          <p:cNvGrpSpPr>
            <a:grpSpLocks/>
          </p:cNvGrpSpPr>
          <p:nvPr/>
        </p:nvGrpSpPr>
        <p:grpSpPr bwMode="auto">
          <a:xfrm>
            <a:off x="495300" y="2808288"/>
            <a:ext cx="8153400" cy="917576"/>
            <a:chOff x="288" y="1088"/>
            <a:chExt cx="5136" cy="578"/>
          </a:xfrm>
        </p:grpSpPr>
        <p:sp>
          <p:nvSpPr>
            <p:cNvPr id="593932" name="Rectangle 12"/>
            <p:cNvSpPr>
              <a:spLocks noChangeArrowheads="1"/>
            </p:cNvSpPr>
            <p:nvPr/>
          </p:nvSpPr>
          <p:spPr bwMode="auto">
            <a:xfrm>
              <a:off x="288" y="1103"/>
              <a:ext cx="5136" cy="563"/>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33" name="Text Box 13"/>
            <p:cNvSpPr txBox="1">
              <a:spLocks noChangeArrowheads="1"/>
            </p:cNvSpPr>
            <p:nvPr/>
          </p:nvSpPr>
          <p:spPr bwMode="auto">
            <a:xfrm>
              <a:off x="384" y="1088"/>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a:solidFill>
                    <a:srgbClr val="000000"/>
                  </a:solidFill>
                  <a:latin typeface="Courier New" charset="0"/>
                </a:rPr>
                <a:t>gw.drawPolarLine(</a:t>
              </a:r>
              <a:r>
                <a:rPr lang="en-US" sz="1800" b="0" i="1" dirty="0">
                  <a:solidFill>
                    <a:srgbClr val="000000"/>
                  </a:solidFill>
                </a:rPr>
                <a:t>x</a:t>
              </a:r>
              <a:r>
                <a:rPr lang="en-US" sz="1800" b="0" baseline="-25000" dirty="0">
                  <a:solidFill>
                    <a:srgbClr val="000000"/>
                  </a:solidFill>
                </a:rPr>
                <a:t>0</a:t>
              </a:r>
              <a:r>
                <a:rPr lang="en-US" sz="2000" dirty="0">
                  <a:solidFill>
                    <a:srgbClr val="000000"/>
                  </a:solidFill>
                  <a:latin typeface="Courier New" charset="0"/>
                </a:rPr>
                <a:t>,</a:t>
              </a:r>
              <a:r>
                <a:rPr lang="en-US" sz="1800" b="0" i="1" dirty="0">
                  <a:solidFill>
                    <a:srgbClr val="000000"/>
                  </a:solidFill>
                </a:rPr>
                <a:t> y</a:t>
              </a:r>
              <a:r>
                <a:rPr lang="en-US" sz="1800" b="0" baseline="-25000" dirty="0">
                  <a:solidFill>
                    <a:srgbClr val="000000"/>
                  </a:solidFill>
                </a:rPr>
                <a:t>0</a:t>
              </a:r>
              <a:r>
                <a:rPr lang="en-US" sz="2000" dirty="0">
                  <a:solidFill>
                    <a:srgbClr val="000000"/>
                  </a:solidFill>
                  <a:latin typeface="Courier New" charset="0"/>
                </a:rPr>
                <a:t>,</a:t>
              </a:r>
              <a:r>
                <a:rPr lang="en-US" sz="2000" dirty="0">
                  <a:solidFill>
                    <a:srgbClr val="000000"/>
                  </a:solidFill>
                  <a:latin typeface="Times New Roman"/>
                  <a:cs typeface="Times New Roman"/>
                </a:rPr>
                <a:t> </a:t>
              </a:r>
              <a:r>
                <a:rPr lang="en-US" sz="1800" b="0" i="1" dirty="0" err="1">
                  <a:solidFill>
                    <a:srgbClr val="000000"/>
                  </a:solidFill>
                </a:rPr>
                <a:t>r</a:t>
              </a:r>
              <a:r>
                <a:rPr lang="en-US" sz="2000" dirty="0">
                  <a:solidFill>
                    <a:srgbClr val="000000"/>
                  </a:solidFill>
                  <a:latin typeface="Courier New" charset="0"/>
                </a:rPr>
                <a:t>,</a:t>
              </a:r>
              <a:r>
                <a:rPr lang="en-US" sz="2000" b="0" i="1" dirty="0">
                  <a:solidFill>
                    <a:srgbClr val="000000"/>
                  </a:solidFill>
                </a:rPr>
                <a:t> </a:t>
              </a:r>
              <a:r>
                <a:rPr lang="en-US" sz="1800" b="0" i="1" dirty="0">
                  <a:solidFill>
                    <a:srgbClr val="000000"/>
                  </a:solidFill>
                </a:rPr>
                <a:t>theta</a:t>
              </a:r>
              <a:r>
                <a:rPr lang="en-US" sz="2000" dirty="0">
                  <a:solidFill>
                    <a:srgbClr val="000000"/>
                  </a:solidFill>
                  <a:latin typeface="Courier New" charset="0"/>
                </a:rPr>
                <a:t>)</a:t>
              </a:r>
            </a:p>
          </p:txBody>
        </p:sp>
        <p:sp>
          <p:nvSpPr>
            <p:cNvPr id="593934" name="Text Box 14"/>
            <p:cNvSpPr txBox="1">
              <a:spLocks noChangeArrowheads="1"/>
            </p:cNvSpPr>
            <p:nvPr/>
          </p:nvSpPr>
          <p:spPr bwMode="auto">
            <a:xfrm>
              <a:off x="576" y="1280"/>
              <a:ext cx="4800" cy="375"/>
            </a:xfrm>
            <a:prstGeom prst="rect">
              <a:avLst/>
            </a:prstGeom>
            <a:noFill/>
            <a:ln w="9525">
              <a:noFill/>
              <a:miter lim="800000"/>
              <a:headEnd/>
              <a:tailEnd/>
            </a:ln>
            <a:effectLst/>
          </p:spPr>
          <p:txBody>
            <a:bodyPr>
              <a:prstTxWarp prst="textNoShape">
                <a:avLst/>
              </a:prstTxWarp>
              <a:spAutoFit/>
            </a:bodyPr>
            <a:lstStyle/>
            <a:p>
              <a:pPr algn="just">
                <a:lnSpc>
                  <a:spcPct val="90000"/>
                </a:lnSpc>
                <a:spcBef>
                  <a:spcPct val="50000"/>
                </a:spcBef>
              </a:pPr>
              <a:r>
                <a:rPr lang="en-US" sz="1800" b="0" dirty="0">
                  <a:solidFill>
                    <a:srgbClr val="000000"/>
                  </a:solidFill>
                </a:rPr>
                <a:t>Draws a line </a:t>
              </a:r>
              <a:r>
                <a:rPr lang="en-US" sz="1800" b="0" i="1" dirty="0" err="1">
                  <a:solidFill>
                    <a:srgbClr val="000000"/>
                  </a:solidFill>
                </a:rPr>
                <a:t>r</a:t>
              </a:r>
              <a:r>
                <a:rPr lang="en-US" sz="1800" b="0" dirty="0">
                  <a:solidFill>
                    <a:srgbClr val="000000"/>
                  </a:solidFill>
                </a:rPr>
                <a:t> pixels long in direction </a:t>
              </a:r>
              <a:r>
                <a:rPr lang="en-US" sz="1800" b="0" i="1" dirty="0">
                  <a:solidFill>
                    <a:srgbClr val="000000"/>
                  </a:solidFill>
                </a:rPr>
                <a:t>theta</a:t>
              </a:r>
              <a:r>
                <a:rPr lang="en-US" sz="1800" b="0" dirty="0">
                  <a:solidFill>
                    <a:srgbClr val="000000"/>
                  </a:solidFill>
                </a:rPr>
                <a:t> from (</a:t>
              </a:r>
              <a:r>
                <a:rPr lang="en-US" sz="1800" b="0" i="1" dirty="0">
                  <a:solidFill>
                    <a:srgbClr val="000000"/>
                  </a:solidFill>
                </a:rPr>
                <a:t>x</a:t>
              </a:r>
              <a:r>
                <a:rPr lang="en-US" sz="1800" b="0" baseline="-25000" dirty="0">
                  <a:solidFill>
                    <a:srgbClr val="000000"/>
                  </a:solidFill>
                </a:rPr>
                <a:t>0</a:t>
              </a:r>
              <a:r>
                <a:rPr lang="en-US" sz="1800" b="0" dirty="0">
                  <a:solidFill>
                    <a:srgbClr val="000000"/>
                  </a:solidFill>
                </a:rPr>
                <a:t>, </a:t>
              </a:r>
              <a:r>
                <a:rPr lang="en-US" sz="1800" b="0" i="1" dirty="0">
                  <a:solidFill>
                    <a:srgbClr val="000000"/>
                  </a:solidFill>
                </a:rPr>
                <a:t>y</a:t>
              </a:r>
              <a:r>
                <a:rPr lang="en-US" sz="1800" b="0" baseline="-25000" dirty="0">
                  <a:solidFill>
                    <a:srgbClr val="000000"/>
                  </a:solidFill>
                </a:rPr>
                <a:t>0</a:t>
              </a:r>
              <a:r>
                <a:rPr lang="en-US" sz="1800" b="0" dirty="0">
                  <a:solidFill>
                    <a:srgbClr val="000000"/>
                  </a:solidFill>
                </a:rPr>
                <a:t>).  To make chaining line segments easier, this function returns the ending coordinates as a </a:t>
              </a:r>
              <a:r>
                <a:rPr lang="en-US" sz="1600" dirty="0" err="1">
                  <a:solidFill>
                    <a:srgbClr val="000000"/>
                  </a:solidFill>
                  <a:latin typeface="Courier New"/>
                  <a:cs typeface="Courier New"/>
                </a:rPr>
                <a:t>GPoint</a:t>
              </a:r>
              <a:r>
                <a:rPr lang="en-US" sz="1800" b="0" dirty="0">
                  <a:solidFill>
                    <a:srgbClr val="000000"/>
                  </a:solidFill>
                </a:rPr>
                <a:t>. </a:t>
              </a:r>
            </a:p>
          </p:txBody>
        </p:sp>
      </p:grpSp>
      <p:grpSp>
        <p:nvGrpSpPr>
          <p:cNvPr id="5" name="Group 15"/>
          <p:cNvGrpSpPr>
            <a:grpSpLocks/>
          </p:cNvGrpSpPr>
          <p:nvPr/>
        </p:nvGrpSpPr>
        <p:grpSpPr bwMode="auto">
          <a:xfrm>
            <a:off x="495300" y="3708400"/>
            <a:ext cx="8191500" cy="674688"/>
            <a:chOff x="312" y="2104"/>
            <a:chExt cx="5160" cy="425"/>
          </a:xfrm>
        </p:grpSpPr>
        <p:sp>
          <p:nvSpPr>
            <p:cNvPr id="593936"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37" name="Text Box 17"/>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gw.getWidth</a:t>
              </a:r>
              <a:r>
                <a:rPr lang="en-US" sz="2000" dirty="0">
                  <a:solidFill>
                    <a:srgbClr val="000000"/>
                  </a:solidFill>
                  <a:latin typeface="Courier New" charset="0"/>
                </a:rPr>
                <a:t>()</a:t>
              </a:r>
            </a:p>
          </p:txBody>
        </p:sp>
        <p:sp>
          <p:nvSpPr>
            <p:cNvPr id="593938" name="Text Box 18"/>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width of the graphics window.</a:t>
              </a:r>
            </a:p>
          </p:txBody>
        </p:sp>
      </p:grpSp>
      <p:grpSp>
        <p:nvGrpSpPr>
          <p:cNvPr id="6" name="Group 19"/>
          <p:cNvGrpSpPr>
            <a:grpSpLocks/>
          </p:cNvGrpSpPr>
          <p:nvPr/>
        </p:nvGrpSpPr>
        <p:grpSpPr bwMode="auto">
          <a:xfrm>
            <a:off x="495300" y="4354513"/>
            <a:ext cx="8191500" cy="674687"/>
            <a:chOff x="312" y="2104"/>
            <a:chExt cx="5160" cy="425"/>
          </a:xfrm>
        </p:grpSpPr>
        <p:sp>
          <p:nvSpPr>
            <p:cNvPr id="593940" name="Rectangle 20"/>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593941" name="Text Box 21"/>
            <p:cNvSpPr txBox="1">
              <a:spLocks noChangeArrowheads="1"/>
            </p:cNvSpPr>
            <p:nvPr/>
          </p:nvSpPr>
          <p:spPr bwMode="auto">
            <a:xfrm>
              <a:off x="408" y="2104"/>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gw.getHeight</a:t>
              </a:r>
              <a:r>
                <a:rPr lang="en-US" sz="2000" dirty="0">
                  <a:solidFill>
                    <a:srgbClr val="000000"/>
                  </a:solidFill>
                  <a:latin typeface="Courier New" charset="0"/>
                </a:rPr>
                <a:t>()</a:t>
              </a:r>
            </a:p>
          </p:txBody>
        </p:sp>
        <p:sp>
          <p:nvSpPr>
            <p:cNvPr id="593942" name="Text Box 22"/>
            <p:cNvSpPr txBox="1">
              <a:spLocks noChangeArrowheads="1"/>
            </p:cNvSpPr>
            <p:nvPr/>
          </p:nvSpPr>
          <p:spPr bwMode="auto">
            <a:xfrm>
              <a:off x="600" y="2289"/>
              <a:ext cx="4872"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a:solidFill>
                    <a:srgbClr val="000000"/>
                  </a:solidFill>
                </a:rPr>
                <a:t>Returns the height of the graphics window.</a:t>
              </a:r>
            </a:p>
          </p:txBody>
        </p:sp>
      </p:grpSp>
      <p:sp>
        <p:nvSpPr>
          <p:cNvPr id="27" name="TextBox 26"/>
          <p:cNvSpPr txBox="1"/>
          <p:nvPr/>
        </p:nvSpPr>
        <p:spPr>
          <a:xfrm>
            <a:off x="533400" y="5408914"/>
            <a:ext cx="8077200" cy="1089529"/>
          </a:xfrm>
          <a:prstGeom prst="rect">
            <a:avLst/>
          </a:prstGeom>
          <a:noFill/>
        </p:spPr>
        <p:txBody>
          <a:bodyPr wrap="square" rtlCol="0">
            <a:spAutoFit/>
          </a:bodyPr>
          <a:lstStyle/>
          <a:p>
            <a:pPr>
              <a:lnSpc>
                <a:spcPct val="90000"/>
              </a:lnSpc>
            </a:pPr>
            <a:r>
              <a:rPr lang="en-US" sz="2400" b="0" dirty="0">
                <a:solidFill>
                  <a:srgbClr val="000000"/>
                </a:solidFill>
              </a:rPr>
              <a:t>Many more functions exist in the </a:t>
            </a:r>
            <a:r>
              <a:rPr lang="en-US" sz="2000" dirty="0" err="1">
                <a:solidFill>
                  <a:srgbClr val="000000"/>
                </a:solidFill>
                <a:latin typeface="Courier New" charset="0"/>
              </a:rPr>
              <a:t>gwindow.h</a:t>
            </a:r>
            <a:r>
              <a:rPr lang="en-US" sz="2400" b="0" dirty="0">
                <a:solidFill>
                  <a:srgbClr val="000000"/>
                </a:solidFill>
              </a:rPr>
              <a:t> and </a:t>
            </a:r>
            <a:r>
              <a:rPr lang="en-US" sz="2000" dirty="0" err="1">
                <a:solidFill>
                  <a:srgbClr val="000000"/>
                </a:solidFill>
                <a:latin typeface="Courier New"/>
                <a:cs typeface="Courier New"/>
              </a:rPr>
              <a:t>gobjects.h</a:t>
            </a:r>
            <a:r>
              <a:rPr lang="en-US" sz="2400" b="0" dirty="0">
                <a:solidFill>
                  <a:srgbClr val="000000"/>
                </a:solidFill>
              </a:rPr>
              <a:t> interfaces.  The full documentation is available on the website. </a:t>
            </a:r>
          </a:p>
          <a:p>
            <a:pPr>
              <a:lnSpc>
                <a:spcPct val="90000"/>
              </a:lnSpc>
            </a:pPr>
            <a:r>
              <a:rPr lang="en-US" sz="2400" b="0" dirty="0">
                <a:solidFill>
                  <a:srgbClr val="000000"/>
                </a:solidFill>
                <a:hlinkClick r:id="rId3"/>
              </a:rPr>
              <a:t>http://stanford.edu/~stepp/cppdoc/</a:t>
            </a:r>
            <a:endParaRPr lang="en-US" sz="2400" b="0"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Mondrian Decomposition</a:t>
            </a:r>
          </a:p>
        </p:txBody>
      </p:sp>
      <p:sp>
        <p:nvSpPr>
          <p:cNvPr id="25" name="Rectangle 3"/>
          <p:cNvSpPr>
            <a:spLocks noChangeArrowheads="1"/>
          </p:cNvSpPr>
          <p:nvPr/>
        </p:nvSpPr>
        <p:spPr bwMode="auto">
          <a:xfrm>
            <a:off x="1397000" y="1447800"/>
            <a:ext cx="6350000"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6" name="Rectangle 4"/>
          <p:cNvSpPr>
            <a:spLocks noChangeArrowheads="1"/>
          </p:cNvSpPr>
          <p:nvPr/>
        </p:nvSpPr>
        <p:spPr bwMode="auto">
          <a:xfrm>
            <a:off x="1397000" y="1447800"/>
            <a:ext cx="4200525" cy="3810000"/>
          </a:xfrm>
          <a:prstGeom prst="rect">
            <a:avLst/>
          </a:prstGeom>
          <a:solidFill>
            <a:srgbClr val="808080"/>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8" name="Rectangle 5"/>
          <p:cNvSpPr>
            <a:spLocks noChangeArrowheads="1"/>
          </p:cNvSpPr>
          <p:nvPr/>
        </p:nvSpPr>
        <p:spPr bwMode="auto">
          <a:xfrm>
            <a:off x="5597525" y="1447800"/>
            <a:ext cx="2149475" cy="3810000"/>
          </a:xfrm>
          <a:prstGeom prst="rect">
            <a:avLst/>
          </a:prstGeom>
          <a:solidFill>
            <a:srgbClr val="808080"/>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29" name="Rectangle 6"/>
          <p:cNvSpPr>
            <a:spLocks noChangeArrowheads="1"/>
          </p:cNvSpPr>
          <p:nvPr/>
        </p:nvSpPr>
        <p:spPr bwMode="auto">
          <a:xfrm>
            <a:off x="1397000" y="1447800"/>
            <a:ext cx="4200525"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dirty="0">
              <a:solidFill>
                <a:srgbClr val="000000"/>
              </a:solidFill>
            </a:endParaRPr>
          </a:p>
        </p:txBody>
      </p:sp>
      <p:sp>
        <p:nvSpPr>
          <p:cNvPr id="30" name="Rectangle 7"/>
          <p:cNvSpPr>
            <a:spLocks noChangeArrowheads="1"/>
          </p:cNvSpPr>
          <p:nvPr/>
        </p:nvSpPr>
        <p:spPr bwMode="auto">
          <a:xfrm>
            <a:off x="5597525" y="1447800"/>
            <a:ext cx="2149475"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31" name="Line 8"/>
          <p:cNvSpPr>
            <a:spLocks noChangeShapeType="1"/>
          </p:cNvSpPr>
          <p:nvPr/>
        </p:nvSpPr>
        <p:spPr bwMode="auto">
          <a:xfrm>
            <a:off x="3232150" y="1447800"/>
            <a:ext cx="0" cy="38100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2" name="Line 9"/>
          <p:cNvSpPr>
            <a:spLocks noChangeShapeType="1"/>
          </p:cNvSpPr>
          <p:nvPr/>
        </p:nvSpPr>
        <p:spPr bwMode="auto">
          <a:xfrm>
            <a:off x="1397000" y="2571750"/>
            <a:ext cx="18351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3" name="Line 10"/>
          <p:cNvSpPr>
            <a:spLocks noChangeShapeType="1"/>
          </p:cNvSpPr>
          <p:nvPr/>
        </p:nvSpPr>
        <p:spPr bwMode="auto">
          <a:xfrm>
            <a:off x="2098675" y="1447800"/>
            <a:ext cx="0" cy="11239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4" name="Line 11"/>
          <p:cNvSpPr>
            <a:spLocks noChangeShapeType="1"/>
          </p:cNvSpPr>
          <p:nvPr/>
        </p:nvSpPr>
        <p:spPr bwMode="auto">
          <a:xfrm>
            <a:off x="1397000" y="2378075"/>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5" name="Line 12"/>
          <p:cNvSpPr>
            <a:spLocks noChangeShapeType="1"/>
          </p:cNvSpPr>
          <p:nvPr/>
        </p:nvSpPr>
        <p:spPr bwMode="auto">
          <a:xfrm>
            <a:off x="1397000" y="1590675"/>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6" name="Line 13"/>
          <p:cNvSpPr>
            <a:spLocks noChangeShapeType="1"/>
          </p:cNvSpPr>
          <p:nvPr/>
        </p:nvSpPr>
        <p:spPr bwMode="auto">
          <a:xfrm>
            <a:off x="1397000" y="2239963"/>
            <a:ext cx="701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37" name="Line 14"/>
          <p:cNvSpPr>
            <a:spLocks noChangeShapeType="1"/>
          </p:cNvSpPr>
          <p:nvPr/>
        </p:nvSpPr>
        <p:spPr bwMode="auto">
          <a:xfrm>
            <a:off x="1963738" y="1590675"/>
            <a:ext cx="0" cy="64928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1" name="Line 15"/>
          <p:cNvSpPr>
            <a:spLocks noChangeShapeType="1"/>
          </p:cNvSpPr>
          <p:nvPr/>
        </p:nvSpPr>
        <p:spPr bwMode="auto">
          <a:xfrm>
            <a:off x="3021013" y="1447800"/>
            <a:ext cx="0" cy="11239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2" name="Line 16"/>
          <p:cNvSpPr>
            <a:spLocks noChangeShapeType="1"/>
          </p:cNvSpPr>
          <p:nvPr/>
        </p:nvSpPr>
        <p:spPr bwMode="auto">
          <a:xfrm>
            <a:off x="2098675" y="2354263"/>
            <a:ext cx="92233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3" name="Line 17"/>
          <p:cNvSpPr>
            <a:spLocks noChangeShapeType="1"/>
          </p:cNvSpPr>
          <p:nvPr/>
        </p:nvSpPr>
        <p:spPr bwMode="auto">
          <a:xfrm>
            <a:off x="2493963" y="1447800"/>
            <a:ext cx="0" cy="9064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4" name="Line 18"/>
          <p:cNvSpPr>
            <a:spLocks noChangeShapeType="1"/>
          </p:cNvSpPr>
          <p:nvPr/>
        </p:nvSpPr>
        <p:spPr bwMode="auto">
          <a:xfrm>
            <a:off x="2493963" y="1803400"/>
            <a:ext cx="5270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5" name="Line 19"/>
          <p:cNvSpPr>
            <a:spLocks noChangeShapeType="1"/>
          </p:cNvSpPr>
          <p:nvPr/>
        </p:nvSpPr>
        <p:spPr bwMode="auto">
          <a:xfrm>
            <a:off x="1397000" y="3527425"/>
            <a:ext cx="18351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6" name="Line 20"/>
          <p:cNvSpPr>
            <a:spLocks noChangeShapeType="1"/>
          </p:cNvSpPr>
          <p:nvPr/>
        </p:nvSpPr>
        <p:spPr bwMode="auto">
          <a:xfrm>
            <a:off x="2322513" y="2571750"/>
            <a:ext cx="0" cy="9556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7" name="Line 21"/>
          <p:cNvSpPr>
            <a:spLocks noChangeShapeType="1"/>
          </p:cNvSpPr>
          <p:nvPr/>
        </p:nvSpPr>
        <p:spPr bwMode="auto">
          <a:xfrm>
            <a:off x="1397000" y="2794000"/>
            <a:ext cx="92551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8" name="Line 22"/>
          <p:cNvSpPr>
            <a:spLocks noChangeShapeType="1"/>
          </p:cNvSpPr>
          <p:nvPr/>
        </p:nvSpPr>
        <p:spPr bwMode="auto">
          <a:xfrm>
            <a:off x="2035175" y="2794000"/>
            <a:ext cx="0" cy="7334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49" name="Line 23"/>
          <p:cNvSpPr>
            <a:spLocks noChangeShapeType="1"/>
          </p:cNvSpPr>
          <p:nvPr/>
        </p:nvSpPr>
        <p:spPr bwMode="auto">
          <a:xfrm>
            <a:off x="1397000" y="3243263"/>
            <a:ext cx="6381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0" name="Line 24"/>
          <p:cNvSpPr>
            <a:spLocks noChangeShapeType="1"/>
          </p:cNvSpPr>
          <p:nvPr/>
        </p:nvSpPr>
        <p:spPr bwMode="auto">
          <a:xfrm>
            <a:off x="2322513" y="2820988"/>
            <a:ext cx="90963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1" name="Line 25"/>
          <p:cNvSpPr>
            <a:spLocks noChangeShapeType="1"/>
          </p:cNvSpPr>
          <p:nvPr/>
        </p:nvSpPr>
        <p:spPr bwMode="auto">
          <a:xfrm>
            <a:off x="2700338" y="2820988"/>
            <a:ext cx="0" cy="7064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2" name="Line 26"/>
          <p:cNvSpPr>
            <a:spLocks noChangeShapeType="1"/>
          </p:cNvSpPr>
          <p:nvPr/>
        </p:nvSpPr>
        <p:spPr bwMode="auto">
          <a:xfrm>
            <a:off x="1851025" y="3527425"/>
            <a:ext cx="0" cy="17303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3" name="Line 27"/>
          <p:cNvSpPr>
            <a:spLocks noChangeShapeType="1"/>
          </p:cNvSpPr>
          <p:nvPr/>
        </p:nvSpPr>
        <p:spPr bwMode="auto">
          <a:xfrm>
            <a:off x="1397000" y="4627563"/>
            <a:ext cx="4540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4" name="Line 28"/>
          <p:cNvSpPr>
            <a:spLocks noChangeShapeType="1"/>
          </p:cNvSpPr>
          <p:nvPr/>
        </p:nvSpPr>
        <p:spPr bwMode="auto">
          <a:xfrm>
            <a:off x="1397000" y="4313238"/>
            <a:ext cx="4540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5" name="Line 29"/>
          <p:cNvSpPr>
            <a:spLocks noChangeShapeType="1"/>
          </p:cNvSpPr>
          <p:nvPr/>
        </p:nvSpPr>
        <p:spPr bwMode="auto">
          <a:xfrm>
            <a:off x="1851025" y="3792538"/>
            <a:ext cx="13811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6" name="Line 30"/>
          <p:cNvSpPr>
            <a:spLocks noChangeShapeType="1"/>
          </p:cNvSpPr>
          <p:nvPr/>
        </p:nvSpPr>
        <p:spPr bwMode="auto">
          <a:xfrm>
            <a:off x="1851025" y="4548188"/>
            <a:ext cx="13811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7" name="Line 31"/>
          <p:cNvSpPr>
            <a:spLocks noChangeShapeType="1"/>
          </p:cNvSpPr>
          <p:nvPr/>
        </p:nvSpPr>
        <p:spPr bwMode="auto">
          <a:xfrm>
            <a:off x="2778125" y="3792538"/>
            <a:ext cx="0" cy="7556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8" name="Line 32"/>
          <p:cNvSpPr>
            <a:spLocks noChangeShapeType="1"/>
          </p:cNvSpPr>
          <p:nvPr/>
        </p:nvSpPr>
        <p:spPr bwMode="auto">
          <a:xfrm>
            <a:off x="2082800" y="3792538"/>
            <a:ext cx="0" cy="7556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59" name="Line 33"/>
          <p:cNvSpPr>
            <a:spLocks noChangeShapeType="1"/>
          </p:cNvSpPr>
          <p:nvPr/>
        </p:nvSpPr>
        <p:spPr bwMode="auto">
          <a:xfrm>
            <a:off x="2082800" y="4160838"/>
            <a:ext cx="6953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0" name="Line 34"/>
          <p:cNvSpPr>
            <a:spLocks noChangeShapeType="1"/>
          </p:cNvSpPr>
          <p:nvPr/>
        </p:nvSpPr>
        <p:spPr bwMode="auto">
          <a:xfrm>
            <a:off x="2584450" y="4548188"/>
            <a:ext cx="0" cy="7096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1" name="Line 35"/>
          <p:cNvSpPr>
            <a:spLocks noChangeShapeType="1"/>
          </p:cNvSpPr>
          <p:nvPr/>
        </p:nvSpPr>
        <p:spPr bwMode="auto">
          <a:xfrm>
            <a:off x="2257425" y="4548188"/>
            <a:ext cx="0" cy="7096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2" name="Line 36"/>
          <p:cNvSpPr>
            <a:spLocks noChangeShapeType="1"/>
          </p:cNvSpPr>
          <p:nvPr/>
        </p:nvSpPr>
        <p:spPr bwMode="auto">
          <a:xfrm>
            <a:off x="2584450" y="4756150"/>
            <a:ext cx="6477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3" name="Line 37"/>
          <p:cNvSpPr>
            <a:spLocks noChangeShapeType="1"/>
          </p:cNvSpPr>
          <p:nvPr/>
        </p:nvSpPr>
        <p:spPr bwMode="auto">
          <a:xfrm>
            <a:off x="3232150" y="3681413"/>
            <a:ext cx="23653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4" name="Line 38"/>
          <p:cNvSpPr>
            <a:spLocks noChangeShapeType="1"/>
          </p:cNvSpPr>
          <p:nvPr/>
        </p:nvSpPr>
        <p:spPr bwMode="auto">
          <a:xfrm>
            <a:off x="3892550" y="1447800"/>
            <a:ext cx="0" cy="223361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5" name="Line 39"/>
          <p:cNvSpPr>
            <a:spLocks noChangeShapeType="1"/>
          </p:cNvSpPr>
          <p:nvPr/>
        </p:nvSpPr>
        <p:spPr bwMode="auto">
          <a:xfrm>
            <a:off x="3232150" y="17986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6" name="Line 40"/>
          <p:cNvSpPr>
            <a:spLocks noChangeShapeType="1"/>
          </p:cNvSpPr>
          <p:nvPr/>
        </p:nvSpPr>
        <p:spPr bwMode="auto">
          <a:xfrm>
            <a:off x="3232150" y="22939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7" name="Line 41"/>
          <p:cNvSpPr>
            <a:spLocks noChangeShapeType="1"/>
          </p:cNvSpPr>
          <p:nvPr/>
        </p:nvSpPr>
        <p:spPr bwMode="auto">
          <a:xfrm>
            <a:off x="3232150" y="2674938"/>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8" name="Line 42"/>
          <p:cNvSpPr>
            <a:spLocks noChangeShapeType="1"/>
          </p:cNvSpPr>
          <p:nvPr/>
        </p:nvSpPr>
        <p:spPr bwMode="auto">
          <a:xfrm>
            <a:off x="3232150" y="3206750"/>
            <a:ext cx="6604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69" name="Line 43"/>
          <p:cNvSpPr>
            <a:spLocks noChangeShapeType="1"/>
          </p:cNvSpPr>
          <p:nvPr/>
        </p:nvSpPr>
        <p:spPr bwMode="auto">
          <a:xfrm>
            <a:off x="3892550" y="3305175"/>
            <a:ext cx="17049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0" name="Line 44"/>
          <p:cNvSpPr>
            <a:spLocks noChangeShapeType="1"/>
          </p:cNvSpPr>
          <p:nvPr/>
        </p:nvSpPr>
        <p:spPr bwMode="auto">
          <a:xfrm>
            <a:off x="3892550" y="2044700"/>
            <a:ext cx="17049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1" name="Line 45"/>
          <p:cNvSpPr>
            <a:spLocks noChangeShapeType="1"/>
          </p:cNvSpPr>
          <p:nvPr/>
        </p:nvSpPr>
        <p:spPr bwMode="auto">
          <a:xfrm>
            <a:off x="4619625" y="14478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2" name="Line 46"/>
          <p:cNvSpPr>
            <a:spLocks noChangeShapeType="1"/>
          </p:cNvSpPr>
          <p:nvPr/>
        </p:nvSpPr>
        <p:spPr bwMode="auto">
          <a:xfrm>
            <a:off x="4113213" y="14478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3" name="Line 47"/>
          <p:cNvSpPr>
            <a:spLocks noChangeShapeType="1"/>
          </p:cNvSpPr>
          <p:nvPr/>
        </p:nvSpPr>
        <p:spPr bwMode="auto">
          <a:xfrm>
            <a:off x="5062538" y="1447800"/>
            <a:ext cx="0" cy="596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4" name="Line 48"/>
          <p:cNvSpPr>
            <a:spLocks noChangeShapeType="1"/>
          </p:cNvSpPr>
          <p:nvPr/>
        </p:nvSpPr>
        <p:spPr bwMode="auto">
          <a:xfrm>
            <a:off x="4427538" y="2044700"/>
            <a:ext cx="0" cy="12604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5" name="Line 49"/>
          <p:cNvSpPr>
            <a:spLocks noChangeShapeType="1"/>
          </p:cNvSpPr>
          <p:nvPr/>
        </p:nvSpPr>
        <p:spPr bwMode="auto">
          <a:xfrm>
            <a:off x="3892550" y="3019425"/>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6" name="Line 50"/>
          <p:cNvSpPr>
            <a:spLocks noChangeShapeType="1"/>
          </p:cNvSpPr>
          <p:nvPr/>
        </p:nvSpPr>
        <p:spPr bwMode="auto">
          <a:xfrm>
            <a:off x="3892550" y="2217738"/>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7" name="Line 51"/>
          <p:cNvSpPr>
            <a:spLocks noChangeShapeType="1"/>
          </p:cNvSpPr>
          <p:nvPr/>
        </p:nvSpPr>
        <p:spPr bwMode="auto">
          <a:xfrm>
            <a:off x="3892550" y="2670175"/>
            <a:ext cx="5349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8" name="Line 52"/>
          <p:cNvSpPr>
            <a:spLocks noChangeShapeType="1"/>
          </p:cNvSpPr>
          <p:nvPr/>
        </p:nvSpPr>
        <p:spPr bwMode="auto">
          <a:xfrm>
            <a:off x="4427538" y="2811463"/>
            <a:ext cx="11699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79" name="Line 53"/>
          <p:cNvSpPr>
            <a:spLocks noChangeShapeType="1"/>
          </p:cNvSpPr>
          <p:nvPr/>
        </p:nvSpPr>
        <p:spPr bwMode="auto">
          <a:xfrm>
            <a:off x="4700588" y="2044700"/>
            <a:ext cx="0" cy="7667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0" name="Line 54"/>
          <p:cNvSpPr>
            <a:spLocks noChangeShapeType="1"/>
          </p:cNvSpPr>
          <p:nvPr/>
        </p:nvSpPr>
        <p:spPr bwMode="auto">
          <a:xfrm>
            <a:off x="5245100" y="2044700"/>
            <a:ext cx="0" cy="76676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1" name="Line 55"/>
          <p:cNvSpPr>
            <a:spLocks noChangeShapeType="1"/>
          </p:cNvSpPr>
          <p:nvPr/>
        </p:nvSpPr>
        <p:spPr bwMode="auto">
          <a:xfrm>
            <a:off x="4700588" y="2687638"/>
            <a:ext cx="544512"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2" name="Line 56"/>
          <p:cNvSpPr>
            <a:spLocks noChangeShapeType="1"/>
          </p:cNvSpPr>
          <p:nvPr/>
        </p:nvSpPr>
        <p:spPr bwMode="auto">
          <a:xfrm>
            <a:off x="4772025" y="2811463"/>
            <a:ext cx="0" cy="4937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3" name="Line 57"/>
          <p:cNvSpPr>
            <a:spLocks noChangeShapeType="1"/>
          </p:cNvSpPr>
          <p:nvPr/>
        </p:nvSpPr>
        <p:spPr bwMode="auto">
          <a:xfrm>
            <a:off x="5111750" y="2811463"/>
            <a:ext cx="0" cy="49371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4" name="Line 58"/>
          <p:cNvSpPr>
            <a:spLocks noChangeShapeType="1"/>
          </p:cNvSpPr>
          <p:nvPr/>
        </p:nvSpPr>
        <p:spPr bwMode="auto">
          <a:xfrm>
            <a:off x="4702175" y="3305175"/>
            <a:ext cx="0" cy="37623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5" name="Line 59"/>
          <p:cNvSpPr>
            <a:spLocks noChangeShapeType="1"/>
          </p:cNvSpPr>
          <p:nvPr/>
        </p:nvSpPr>
        <p:spPr bwMode="auto">
          <a:xfrm>
            <a:off x="4140200" y="3681413"/>
            <a:ext cx="0" cy="157638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6" name="Line 60"/>
          <p:cNvSpPr>
            <a:spLocks noChangeShapeType="1"/>
          </p:cNvSpPr>
          <p:nvPr/>
        </p:nvSpPr>
        <p:spPr bwMode="auto">
          <a:xfrm>
            <a:off x="3232150" y="4406900"/>
            <a:ext cx="90805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7" name="Line 61"/>
          <p:cNvSpPr>
            <a:spLocks noChangeShapeType="1"/>
          </p:cNvSpPr>
          <p:nvPr/>
        </p:nvSpPr>
        <p:spPr bwMode="auto">
          <a:xfrm>
            <a:off x="3687763" y="3681413"/>
            <a:ext cx="0" cy="72548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8" name="Line 62"/>
          <p:cNvSpPr>
            <a:spLocks noChangeShapeType="1"/>
          </p:cNvSpPr>
          <p:nvPr/>
        </p:nvSpPr>
        <p:spPr bwMode="auto">
          <a:xfrm>
            <a:off x="4002088" y="4406900"/>
            <a:ext cx="0" cy="8509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89" name="Line 63"/>
          <p:cNvSpPr>
            <a:spLocks noChangeShapeType="1"/>
          </p:cNvSpPr>
          <p:nvPr/>
        </p:nvSpPr>
        <p:spPr bwMode="auto">
          <a:xfrm>
            <a:off x="3232150" y="4908550"/>
            <a:ext cx="76993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0" name="Line 64"/>
          <p:cNvSpPr>
            <a:spLocks noChangeShapeType="1"/>
          </p:cNvSpPr>
          <p:nvPr/>
        </p:nvSpPr>
        <p:spPr bwMode="auto">
          <a:xfrm>
            <a:off x="4140200" y="4921250"/>
            <a:ext cx="14573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1" name="Line 65"/>
          <p:cNvSpPr>
            <a:spLocks noChangeShapeType="1"/>
          </p:cNvSpPr>
          <p:nvPr/>
        </p:nvSpPr>
        <p:spPr bwMode="auto">
          <a:xfrm>
            <a:off x="4876800" y="3681413"/>
            <a:ext cx="0" cy="12398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2" name="Line 66"/>
          <p:cNvSpPr>
            <a:spLocks noChangeShapeType="1"/>
          </p:cNvSpPr>
          <p:nvPr/>
        </p:nvSpPr>
        <p:spPr bwMode="auto">
          <a:xfrm>
            <a:off x="4140200" y="4294188"/>
            <a:ext cx="7366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3" name="Line 67"/>
          <p:cNvSpPr>
            <a:spLocks noChangeShapeType="1"/>
          </p:cNvSpPr>
          <p:nvPr/>
        </p:nvSpPr>
        <p:spPr bwMode="auto">
          <a:xfrm>
            <a:off x="4470400" y="3681413"/>
            <a:ext cx="0" cy="6127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4" name="Line 68"/>
          <p:cNvSpPr>
            <a:spLocks noChangeShapeType="1"/>
          </p:cNvSpPr>
          <p:nvPr/>
        </p:nvSpPr>
        <p:spPr bwMode="auto">
          <a:xfrm>
            <a:off x="4408488" y="4294188"/>
            <a:ext cx="0" cy="6270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5" name="Line 69"/>
          <p:cNvSpPr>
            <a:spLocks noChangeShapeType="1"/>
          </p:cNvSpPr>
          <p:nvPr/>
        </p:nvSpPr>
        <p:spPr bwMode="auto">
          <a:xfrm>
            <a:off x="4876800" y="4489450"/>
            <a:ext cx="7207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6" name="Line 70"/>
          <p:cNvSpPr>
            <a:spLocks noChangeShapeType="1"/>
          </p:cNvSpPr>
          <p:nvPr/>
        </p:nvSpPr>
        <p:spPr bwMode="auto">
          <a:xfrm>
            <a:off x="4876800" y="4346575"/>
            <a:ext cx="72072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7" name="Line 71"/>
          <p:cNvSpPr>
            <a:spLocks noChangeShapeType="1"/>
          </p:cNvSpPr>
          <p:nvPr/>
        </p:nvSpPr>
        <p:spPr bwMode="auto">
          <a:xfrm>
            <a:off x="5089525" y="3681413"/>
            <a:ext cx="0" cy="6651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8" name="Line 72"/>
          <p:cNvSpPr>
            <a:spLocks noChangeShapeType="1"/>
          </p:cNvSpPr>
          <p:nvPr/>
        </p:nvSpPr>
        <p:spPr bwMode="auto">
          <a:xfrm>
            <a:off x="4533900" y="4921250"/>
            <a:ext cx="0" cy="3365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99" name="Line 73"/>
          <p:cNvSpPr>
            <a:spLocks noChangeShapeType="1"/>
          </p:cNvSpPr>
          <p:nvPr/>
        </p:nvSpPr>
        <p:spPr bwMode="auto">
          <a:xfrm>
            <a:off x="5597525" y="3482975"/>
            <a:ext cx="21494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0" name="Line 74"/>
          <p:cNvSpPr>
            <a:spLocks noChangeShapeType="1"/>
          </p:cNvSpPr>
          <p:nvPr/>
        </p:nvSpPr>
        <p:spPr bwMode="auto">
          <a:xfrm>
            <a:off x="6754813" y="1447800"/>
            <a:ext cx="0" cy="203517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1" name="Line 75"/>
          <p:cNvSpPr>
            <a:spLocks noChangeShapeType="1"/>
          </p:cNvSpPr>
          <p:nvPr/>
        </p:nvSpPr>
        <p:spPr bwMode="auto">
          <a:xfrm>
            <a:off x="5597525" y="2589213"/>
            <a:ext cx="1157288"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2" name="Line 76"/>
          <p:cNvSpPr>
            <a:spLocks noChangeShapeType="1"/>
          </p:cNvSpPr>
          <p:nvPr/>
        </p:nvSpPr>
        <p:spPr bwMode="auto">
          <a:xfrm>
            <a:off x="6410325" y="1447800"/>
            <a:ext cx="0" cy="1141413"/>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3" name="Line 77"/>
          <p:cNvSpPr>
            <a:spLocks noChangeShapeType="1"/>
          </p:cNvSpPr>
          <p:nvPr/>
        </p:nvSpPr>
        <p:spPr bwMode="auto">
          <a:xfrm>
            <a:off x="5597525" y="2178050"/>
            <a:ext cx="8128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4" name="Line 78"/>
          <p:cNvSpPr>
            <a:spLocks noChangeShapeType="1"/>
          </p:cNvSpPr>
          <p:nvPr/>
        </p:nvSpPr>
        <p:spPr bwMode="auto">
          <a:xfrm>
            <a:off x="5835650" y="1447800"/>
            <a:ext cx="0" cy="7302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5" name="Line 79"/>
          <p:cNvSpPr>
            <a:spLocks noChangeShapeType="1"/>
          </p:cNvSpPr>
          <p:nvPr/>
        </p:nvSpPr>
        <p:spPr bwMode="auto">
          <a:xfrm>
            <a:off x="5835650" y="1687513"/>
            <a:ext cx="5746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6" name="Line 80"/>
          <p:cNvSpPr>
            <a:spLocks noChangeShapeType="1"/>
          </p:cNvSpPr>
          <p:nvPr/>
        </p:nvSpPr>
        <p:spPr bwMode="auto">
          <a:xfrm>
            <a:off x="6402388" y="2589213"/>
            <a:ext cx="0" cy="893762"/>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7" name="Line 81"/>
          <p:cNvSpPr>
            <a:spLocks noChangeShapeType="1"/>
          </p:cNvSpPr>
          <p:nvPr/>
        </p:nvSpPr>
        <p:spPr bwMode="auto">
          <a:xfrm>
            <a:off x="5597525" y="2863850"/>
            <a:ext cx="8048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8" name="Line 82"/>
          <p:cNvSpPr>
            <a:spLocks noChangeShapeType="1"/>
          </p:cNvSpPr>
          <p:nvPr/>
        </p:nvSpPr>
        <p:spPr bwMode="auto">
          <a:xfrm>
            <a:off x="6272213" y="2863850"/>
            <a:ext cx="0" cy="6191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09" name="Line 83"/>
          <p:cNvSpPr>
            <a:spLocks noChangeShapeType="1"/>
          </p:cNvSpPr>
          <p:nvPr/>
        </p:nvSpPr>
        <p:spPr bwMode="auto">
          <a:xfrm>
            <a:off x="6076950" y="2863850"/>
            <a:ext cx="0" cy="6191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0" name="Line 84"/>
          <p:cNvSpPr>
            <a:spLocks noChangeShapeType="1"/>
          </p:cNvSpPr>
          <p:nvPr/>
        </p:nvSpPr>
        <p:spPr bwMode="auto">
          <a:xfrm>
            <a:off x="6754813" y="2943225"/>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1" name="Line 85"/>
          <p:cNvSpPr>
            <a:spLocks noChangeShapeType="1"/>
          </p:cNvSpPr>
          <p:nvPr/>
        </p:nvSpPr>
        <p:spPr bwMode="auto">
          <a:xfrm>
            <a:off x="6754813" y="1843088"/>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2" name="Line 86"/>
          <p:cNvSpPr>
            <a:spLocks noChangeShapeType="1"/>
          </p:cNvSpPr>
          <p:nvPr/>
        </p:nvSpPr>
        <p:spPr bwMode="auto">
          <a:xfrm>
            <a:off x="6754813" y="2498725"/>
            <a:ext cx="992187"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3" name="Line 87"/>
          <p:cNvSpPr>
            <a:spLocks noChangeShapeType="1"/>
          </p:cNvSpPr>
          <p:nvPr/>
        </p:nvSpPr>
        <p:spPr bwMode="auto">
          <a:xfrm>
            <a:off x="6910388" y="1843088"/>
            <a:ext cx="0" cy="6556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4" name="Line 88"/>
          <p:cNvSpPr>
            <a:spLocks noChangeShapeType="1"/>
          </p:cNvSpPr>
          <p:nvPr/>
        </p:nvSpPr>
        <p:spPr bwMode="auto">
          <a:xfrm>
            <a:off x="7404100" y="1843088"/>
            <a:ext cx="0" cy="6556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5" name="Line 89"/>
          <p:cNvSpPr>
            <a:spLocks noChangeShapeType="1"/>
          </p:cNvSpPr>
          <p:nvPr/>
        </p:nvSpPr>
        <p:spPr bwMode="auto">
          <a:xfrm>
            <a:off x="7048500" y="2498725"/>
            <a:ext cx="0" cy="4445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6" name="Line 90"/>
          <p:cNvSpPr>
            <a:spLocks noChangeShapeType="1"/>
          </p:cNvSpPr>
          <p:nvPr/>
        </p:nvSpPr>
        <p:spPr bwMode="auto">
          <a:xfrm>
            <a:off x="7515225" y="2943225"/>
            <a:ext cx="0" cy="5397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7" name="Line 91"/>
          <p:cNvSpPr>
            <a:spLocks noChangeShapeType="1"/>
          </p:cNvSpPr>
          <p:nvPr/>
        </p:nvSpPr>
        <p:spPr bwMode="auto">
          <a:xfrm>
            <a:off x="7245350" y="2943225"/>
            <a:ext cx="0" cy="53975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8" name="Line 92"/>
          <p:cNvSpPr>
            <a:spLocks noChangeShapeType="1"/>
          </p:cNvSpPr>
          <p:nvPr/>
        </p:nvSpPr>
        <p:spPr bwMode="auto">
          <a:xfrm>
            <a:off x="7007225" y="3482975"/>
            <a:ext cx="0" cy="17748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19" name="Line 93"/>
          <p:cNvSpPr>
            <a:spLocks noChangeShapeType="1"/>
          </p:cNvSpPr>
          <p:nvPr/>
        </p:nvSpPr>
        <p:spPr bwMode="auto">
          <a:xfrm>
            <a:off x="5597525" y="4381500"/>
            <a:ext cx="1409700"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0" name="Line 94"/>
          <p:cNvSpPr>
            <a:spLocks noChangeShapeType="1"/>
          </p:cNvSpPr>
          <p:nvPr/>
        </p:nvSpPr>
        <p:spPr bwMode="auto">
          <a:xfrm>
            <a:off x="6783388" y="3482975"/>
            <a:ext cx="0" cy="8985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1" name="Line 95"/>
          <p:cNvSpPr>
            <a:spLocks noChangeShapeType="1"/>
          </p:cNvSpPr>
          <p:nvPr/>
        </p:nvSpPr>
        <p:spPr bwMode="auto">
          <a:xfrm>
            <a:off x="5902325" y="3482975"/>
            <a:ext cx="0" cy="8985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2" name="Line 96"/>
          <p:cNvSpPr>
            <a:spLocks noChangeShapeType="1"/>
          </p:cNvSpPr>
          <p:nvPr/>
        </p:nvSpPr>
        <p:spPr bwMode="auto">
          <a:xfrm>
            <a:off x="5902325" y="4064000"/>
            <a:ext cx="8810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3" name="Line 97"/>
          <p:cNvSpPr>
            <a:spLocks noChangeShapeType="1"/>
          </p:cNvSpPr>
          <p:nvPr/>
        </p:nvSpPr>
        <p:spPr bwMode="auto">
          <a:xfrm>
            <a:off x="6542088" y="3482975"/>
            <a:ext cx="0" cy="581025"/>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4" name="Line 98"/>
          <p:cNvSpPr>
            <a:spLocks noChangeShapeType="1"/>
          </p:cNvSpPr>
          <p:nvPr/>
        </p:nvSpPr>
        <p:spPr bwMode="auto">
          <a:xfrm>
            <a:off x="5930900" y="4381500"/>
            <a:ext cx="0" cy="8763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5" name="Line 99"/>
          <p:cNvSpPr>
            <a:spLocks noChangeShapeType="1"/>
          </p:cNvSpPr>
          <p:nvPr/>
        </p:nvSpPr>
        <p:spPr bwMode="auto">
          <a:xfrm>
            <a:off x="6557963" y="4381500"/>
            <a:ext cx="0" cy="87630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6" name="Line 100"/>
          <p:cNvSpPr>
            <a:spLocks noChangeShapeType="1"/>
          </p:cNvSpPr>
          <p:nvPr/>
        </p:nvSpPr>
        <p:spPr bwMode="auto">
          <a:xfrm>
            <a:off x="5930900" y="4808538"/>
            <a:ext cx="627063"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7" name="Line 101"/>
          <p:cNvSpPr>
            <a:spLocks noChangeShapeType="1"/>
          </p:cNvSpPr>
          <p:nvPr/>
        </p:nvSpPr>
        <p:spPr bwMode="auto">
          <a:xfrm>
            <a:off x="7007225" y="3871913"/>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8" name="Line 102"/>
          <p:cNvSpPr>
            <a:spLocks noChangeShapeType="1"/>
          </p:cNvSpPr>
          <p:nvPr/>
        </p:nvSpPr>
        <p:spPr bwMode="auto">
          <a:xfrm>
            <a:off x="7007225" y="4678363"/>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29" name="Line 103"/>
          <p:cNvSpPr>
            <a:spLocks noChangeShapeType="1"/>
          </p:cNvSpPr>
          <p:nvPr/>
        </p:nvSpPr>
        <p:spPr bwMode="auto">
          <a:xfrm>
            <a:off x="7007225" y="4010025"/>
            <a:ext cx="739775" cy="0"/>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30" name="Line 104"/>
          <p:cNvSpPr>
            <a:spLocks noChangeShapeType="1"/>
          </p:cNvSpPr>
          <p:nvPr/>
        </p:nvSpPr>
        <p:spPr bwMode="auto">
          <a:xfrm>
            <a:off x="7424738" y="4010025"/>
            <a:ext cx="0" cy="668338"/>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131" name="Line 105"/>
          <p:cNvSpPr>
            <a:spLocks noChangeShapeType="1"/>
          </p:cNvSpPr>
          <p:nvPr/>
        </p:nvSpPr>
        <p:spPr bwMode="auto">
          <a:xfrm>
            <a:off x="7156450" y="4678363"/>
            <a:ext cx="0" cy="579437"/>
          </a:xfrm>
          <a:prstGeom prst="line">
            <a:avLst/>
          </a:prstGeom>
          <a:noFill/>
          <a:ln w="9525">
            <a:solidFill>
              <a:schemeClr val="tx1"/>
            </a:solidFill>
            <a:round/>
            <a:headEnd/>
            <a:tailEnd/>
          </a:ln>
          <a:effectLst/>
        </p:spPr>
        <p:txBody>
          <a:bodyPr>
            <a:prstTxWarp prst="textNoShape">
              <a:avLst/>
            </a:prstTxWarp>
          </a:bodyPr>
          <a:lstStyle/>
          <a:p>
            <a:endParaRPr lang="en-US">
              <a:solidFill>
                <a:srgbClr val="000000"/>
              </a:solidFill>
            </a:endParaRPr>
          </a:p>
        </p:txBody>
      </p:sp>
      <p:sp>
        <p:nvSpPr>
          <p:cNvPr id="2" name="Rectangle 1"/>
          <p:cNvSpPr/>
          <p:nvPr/>
        </p:nvSpPr>
        <p:spPr>
          <a:xfrm>
            <a:off x="723900" y="5410200"/>
            <a:ext cx="7696200" cy="1200329"/>
          </a:xfrm>
          <a:prstGeom prst="rect">
            <a:avLst/>
          </a:prstGeom>
        </p:spPr>
        <p:txBody>
          <a:bodyPr wrap="square">
            <a:spAutoFit/>
          </a:bodyPr>
          <a:lstStyle/>
          <a:p>
            <a:r>
              <a:rPr lang="en-US" altLang="zh-CN" sz="2400" b="0" dirty="0">
                <a:latin typeface="Times New Roman" panose="02020603050405020304" pitchFamily="18" charset="0"/>
                <a:cs typeface="Times New Roman" panose="02020603050405020304" pitchFamily="18" charset="0"/>
              </a:rPr>
              <a:t>Strongly influenced by Cubism, the Dutch painter </a:t>
            </a:r>
            <a:r>
              <a:rPr lang="en-US" altLang="zh-CN" sz="2400" b="0" dirty="0">
                <a:solidFill>
                  <a:srgbClr val="FF0000"/>
                </a:solidFill>
                <a:latin typeface="Times New Roman" panose="02020603050405020304" pitchFamily="18" charset="0"/>
                <a:cs typeface="Times New Roman" panose="02020603050405020304" pitchFamily="18" charset="0"/>
              </a:rPr>
              <a:t>Piet Mondrian</a:t>
            </a:r>
            <a:r>
              <a:rPr lang="en-US" altLang="zh-CN" sz="2400" b="0" dirty="0">
                <a:latin typeface="Times New Roman" panose="02020603050405020304" pitchFamily="18" charset="0"/>
                <a:cs typeface="Times New Roman" panose="02020603050405020304" pitchFamily="18" charset="0"/>
              </a:rPr>
              <a:t> (1872–1944) produced a series of compositions based on horizontal and vertical lines.</a:t>
            </a:r>
            <a:endParaRPr lang="zh-CN" altLang="en-US"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100"/>
                                  </p:stCondLst>
                                  <p:childTnLst>
                                    <p:set>
                                      <p:cBhvr>
                                        <p:cTn id="21" dur="1" fill="hold">
                                          <p:stCondLst>
                                            <p:cond delay="0"/>
                                          </p:stCondLst>
                                        </p:cTn>
                                        <p:tgtEl>
                                          <p:spTgt spid="32"/>
                                        </p:tgtEl>
                                        <p:attrNameLst>
                                          <p:attrName>style.visibility</p:attrName>
                                        </p:attrNameLst>
                                      </p:cBhvr>
                                      <p:to>
                                        <p:strVal val="visible"/>
                                      </p:to>
                                    </p:set>
                                  </p:childTnLst>
                                </p:cTn>
                              </p:par>
                            </p:childTnLst>
                          </p:cTn>
                        </p:par>
                        <p:par>
                          <p:cTn id="22" fill="hold">
                            <p:stCondLst>
                              <p:cond delay="100"/>
                            </p:stCondLst>
                            <p:childTnLst>
                              <p:par>
                                <p:cTn id="23" presetID="1" presetClass="entr" presetSubtype="0" fill="hold" grpId="0" nodeType="afterEffect">
                                  <p:stCondLst>
                                    <p:cond delay="100"/>
                                  </p:stCondLst>
                                  <p:childTnLst>
                                    <p:set>
                                      <p:cBhvr>
                                        <p:cTn id="24" dur="1" fill="hold">
                                          <p:stCondLst>
                                            <p:cond delay="0"/>
                                          </p:stCondLst>
                                        </p:cTn>
                                        <p:tgtEl>
                                          <p:spTgt spid="33"/>
                                        </p:tgtEl>
                                        <p:attrNameLst>
                                          <p:attrName>style.visibility</p:attrName>
                                        </p:attrNameLst>
                                      </p:cBhvr>
                                      <p:to>
                                        <p:strVal val="visible"/>
                                      </p:to>
                                    </p:set>
                                  </p:childTnLst>
                                </p:cTn>
                              </p:par>
                            </p:childTnLst>
                          </p:cTn>
                        </p:par>
                        <p:par>
                          <p:cTn id="25" fill="hold">
                            <p:stCondLst>
                              <p:cond delay="200"/>
                            </p:stCondLst>
                            <p:childTnLst>
                              <p:par>
                                <p:cTn id="26" presetID="1" presetClass="entr" presetSubtype="0" fill="hold" grpId="0" nodeType="afterEffect">
                                  <p:stCondLst>
                                    <p:cond delay="100"/>
                                  </p:stCondLst>
                                  <p:childTnLst>
                                    <p:set>
                                      <p:cBhvr>
                                        <p:cTn id="27" dur="1" fill="hold">
                                          <p:stCondLst>
                                            <p:cond delay="0"/>
                                          </p:stCondLst>
                                        </p:cTn>
                                        <p:tgtEl>
                                          <p:spTgt spid="34"/>
                                        </p:tgtEl>
                                        <p:attrNameLst>
                                          <p:attrName>style.visibility</p:attrName>
                                        </p:attrNameLst>
                                      </p:cBhvr>
                                      <p:to>
                                        <p:strVal val="visible"/>
                                      </p:to>
                                    </p:set>
                                  </p:childTnLst>
                                </p:cTn>
                              </p:par>
                            </p:childTnLst>
                          </p:cTn>
                        </p:par>
                        <p:par>
                          <p:cTn id="28" fill="hold">
                            <p:stCondLst>
                              <p:cond delay="300"/>
                            </p:stCondLst>
                            <p:childTnLst>
                              <p:par>
                                <p:cTn id="29" presetID="1" presetClass="entr" presetSubtype="0" fill="hold" grpId="0" nodeType="afterEffect">
                                  <p:stCondLst>
                                    <p:cond delay="100"/>
                                  </p:stCondLst>
                                  <p:childTnLst>
                                    <p:set>
                                      <p:cBhvr>
                                        <p:cTn id="30" dur="1" fill="hold">
                                          <p:stCondLst>
                                            <p:cond delay="0"/>
                                          </p:stCondLst>
                                        </p:cTn>
                                        <p:tgtEl>
                                          <p:spTgt spid="35"/>
                                        </p:tgtEl>
                                        <p:attrNameLst>
                                          <p:attrName>style.visibility</p:attrName>
                                        </p:attrNameLst>
                                      </p:cBhvr>
                                      <p:to>
                                        <p:strVal val="visible"/>
                                      </p:to>
                                    </p:set>
                                  </p:childTnLst>
                                </p:cTn>
                              </p:par>
                            </p:childTnLst>
                          </p:cTn>
                        </p:par>
                        <p:par>
                          <p:cTn id="31" fill="hold">
                            <p:stCondLst>
                              <p:cond delay="400"/>
                            </p:stCondLst>
                            <p:childTnLst>
                              <p:par>
                                <p:cTn id="32" presetID="1" presetClass="entr" presetSubtype="0" fill="hold" grpId="0" nodeType="afterEffect">
                                  <p:stCondLst>
                                    <p:cond delay="100"/>
                                  </p:stCondLst>
                                  <p:childTnLst>
                                    <p:set>
                                      <p:cBhvr>
                                        <p:cTn id="33" dur="1" fill="hold">
                                          <p:stCondLst>
                                            <p:cond delay="0"/>
                                          </p:stCondLst>
                                        </p:cTn>
                                        <p:tgtEl>
                                          <p:spTgt spid="36"/>
                                        </p:tgtEl>
                                        <p:attrNameLst>
                                          <p:attrName>style.visibility</p:attrName>
                                        </p:attrNameLst>
                                      </p:cBhvr>
                                      <p:to>
                                        <p:strVal val="visible"/>
                                      </p:to>
                                    </p:set>
                                  </p:childTnLst>
                                </p:cTn>
                              </p:par>
                            </p:childTnLst>
                          </p:cTn>
                        </p:par>
                        <p:par>
                          <p:cTn id="34" fill="hold">
                            <p:stCondLst>
                              <p:cond delay="500"/>
                            </p:stCondLst>
                            <p:childTnLst>
                              <p:par>
                                <p:cTn id="35" presetID="1" presetClass="entr" presetSubtype="0" fill="hold" grpId="0" nodeType="afterEffect">
                                  <p:stCondLst>
                                    <p:cond delay="100"/>
                                  </p:stCondLst>
                                  <p:childTnLst>
                                    <p:set>
                                      <p:cBhvr>
                                        <p:cTn id="36" dur="1" fill="hold">
                                          <p:stCondLst>
                                            <p:cond delay="0"/>
                                          </p:stCondLst>
                                        </p:cTn>
                                        <p:tgtEl>
                                          <p:spTgt spid="37"/>
                                        </p:tgtEl>
                                        <p:attrNameLst>
                                          <p:attrName>style.visibility</p:attrName>
                                        </p:attrNameLst>
                                      </p:cBhvr>
                                      <p:to>
                                        <p:strVal val="visible"/>
                                      </p:to>
                                    </p:set>
                                  </p:childTnLst>
                                </p:cTn>
                              </p:par>
                            </p:childTnLst>
                          </p:cTn>
                        </p:par>
                        <p:par>
                          <p:cTn id="37" fill="hold">
                            <p:stCondLst>
                              <p:cond delay="600"/>
                            </p:stCondLst>
                            <p:childTnLst>
                              <p:par>
                                <p:cTn id="38" presetID="1" presetClass="entr" presetSubtype="0" fill="hold" grpId="0" nodeType="afterEffect">
                                  <p:stCondLst>
                                    <p:cond delay="100"/>
                                  </p:stCondLst>
                                  <p:childTnLst>
                                    <p:set>
                                      <p:cBhvr>
                                        <p:cTn id="39" dur="1" fill="hold">
                                          <p:stCondLst>
                                            <p:cond delay="0"/>
                                          </p:stCondLst>
                                        </p:cTn>
                                        <p:tgtEl>
                                          <p:spTgt spid="41"/>
                                        </p:tgtEl>
                                        <p:attrNameLst>
                                          <p:attrName>style.visibility</p:attrName>
                                        </p:attrNameLst>
                                      </p:cBhvr>
                                      <p:to>
                                        <p:strVal val="visible"/>
                                      </p:to>
                                    </p:set>
                                  </p:childTnLst>
                                </p:cTn>
                              </p:par>
                            </p:childTnLst>
                          </p:cTn>
                        </p:par>
                        <p:par>
                          <p:cTn id="40" fill="hold">
                            <p:stCondLst>
                              <p:cond delay="700"/>
                            </p:stCondLst>
                            <p:childTnLst>
                              <p:par>
                                <p:cTn id="41" presetID="1" presetClass="entr" presetSubtype="0" fill="hold" grpId="0" nodeType="afterEffect">
                                  <p:stCondLst>
                                    <p:cond delay="100"/>
                                  </p:stCondLst>
                                  <p:childTnLst>
                                    <p:set>
                                      <p:cBhvr>
                                        <p:cTn id="42" dur="1" fill="hold">
                                          <p:stCondLst>
                                            <p:cond delay="0"/>
                                          </p:stCondLst>
                                        </p:cTn>
                                        <p:tgtEl>
                                          <p:spTgt spid="42"/>
                                        </p:tgtEl>
                                        <p:attrNameLst>
                                          <p:attrName>style.visibility</p:attrName>
                                        </p:attrNameLst>
                                      </p:cBhvr>
                                      <p:to>
                                        <p:strVal val="visible"/>
                                      </p:to>
                                    </p:set>
                                  </p:childTnLst>
                                </p:cTn>
                              </p:par>
                            </p:childTnLst>
                          </p:cTn>
                        </p:par>
                        <p:par>
                          <p:cTn id="43" fill="hold">
                            <p:stCondLst>
                              <p:cond delay="800"/>
                            </p:stCondLst>
                            <p:childTnLst>
                              <p:par>
                                <p:cTn id="44" presetID="1" presetClass="entr" presetSubtype="0" fill="hold" grpId="0" nodeType="afterEffect">
                                  <p:stCondLst>
                                    <p:cond delay="100"/>
                                  </p:stCondLst>
                                  <p:childTnLst>
                                    <p:set>
                                      <p:cBhvr>
                                        <p:cTn id="45" dur="1" fill="hold">
                                          <p:stCondLst>
                                            <p:cond delay="0"/>
                                          </p:stCondLst>
                                        </p:cTn>
                                        <p:tgtEl>
                                          <p:spTgt spid="43"/>
                                        </p:tgtEl>
                                        <p:attrNameLst>
                                          <p:attrName>style.visibility</p:attrName>
                                        </p:attrNameLst>
                                      </p:cBhvr>
                                      <p:to>
                                        <p:strVal val="visible"/>
                                      </p:to>
                                    </p:set>
                                  </p:childTnLst>
                                </p:cTn>
                              </p:par>
                            </p:childTnLst>
                          </p:cTn>
                        </p:par>
                        <p:par>
                          <p:cTn id="46" fill="hold">
                            <p:stCondLst>
                              <p:cond delay="900"/>
                            </p:stCondLst>
                            <p:childTnLst>
                              <p:par>
                                <p:cTn id="47" presetID="1" presetClass="entr" presetSubtype="0" fill="hold" grpId="0" nodeType="afterEffect">
                                  <p:stCondLst>
                                    <p:cond delay="100"/>
                                  </p:stCondLst>
                                  <p:childTnLst>
                                    <p:set>
                                      <p:cBhvr>
                                        <p:cTn id="48" dur="1" fill="hold">
                                          <p:stCondLst>
                                            <p:cond delay="0"/>
                                          </p:stCondLst>
                                        </p:cTn>
                                        <p:tgtEl>
                                          <p:spTgt spid="44"/>
                                        </p:tgtEl>
                                        <p:attrNameLst>
                                          <p:attrName>style.visibility</p:attrName>
                                        </p:attrNameLst>
                                      </p:cBhvr>
                                      <p:to>
                                        <p:strVal val="visible"/>
                                      </p:to>
                                    </p:set>
                                  </p:childTnLst>
                                </p:cTn>
                              </p:par>
                            </p:childTnLst>
                          </p:cTn>
                        </p:par>
                        <p:par>
                          <p:cTn id="49" fill="hold">
                            <p:stCondLst>
                              <p:cond delay="1000"/>
                            </p:stCondLst>
                            <p:childTnLst>
                              <p:par>
                                <p:cTn id="50" presetID="1" presetClass="entr" presetSubtype="0" fill="hold" grpId="0" nodeType="afterEffect">
                                  <p:stCondLst>
                                    <p:cond delay="100"/>
                                  </p:stCondLst>
                                  <p:childTnLst>
                                    <p:set>
                                      <p:cBhvr>
                                        <p:cTn id="51" dur="1" fill="hold">
                                          <p:stCondLst>
                                            <p:cond delay="0"/>
                                          </p:stCondLst>
                                        </p:cTn>
                                        <p:tgtEl>
                                          <p:spTgt spid="45"/>
                                        </p:tgtEl>
                                        <p:attrNameLst>
                                          <p:attrName>style.visibility</p:attrName>
                                        </p:attrNameLst>
                                      </p:cBhvr>
                                      <p:to>
                                        <p:strVal val="visible"/>
                                      </p:to>
                                    </p:set>
                                  </p:childTnLst>
                                </p:cTn>
                              </p:par>
                            </p:childTnLst>
                          </p:cTn>
                        </p:par>
                        <p:par>
                          <p:cTn id="52" fill="hold">
                            <p:stCondLst>
                              <p:cond delay="1100"/>
                            </p:stCondLst>
                            <p:childTnLst>
                              <p:par>
                                <p:cTn id="53" presetID="1" presetClass="entr" presetSubtype="0" fill="hold" grpId="0" nodeType="afterEffect">
                                  <p:stCondLst>
                                    <p:cond delay="100"/>
                                  </p:stCondLst>
                                  <p:childTnLst>
                                    <p:set>
                                      <p:cBhvr>
                                        <p:cTn id="54" dur="1" fill="hold">
                                          <p:stCondLst>
                                            <p:cond delay="0"/>
                                          </p:stCondLst>
                                        </p:cTn>
                                        <p:tgtEl>
                                          <p:spTgt spid="46"/>
                                        </p:tgtEl>
                                        <p:attrNameLst>
                                          <p:attrName>style.visibility</p:attrName>
                                        </p:attrNameLst>
                                      </p:cBhvr>
                                      <p:to>
                                        <p:strVal val="visible"/>
                                      </p:to>
                                    </p:set>
                                  </p:childTnLst>
                                </p:cTn>
                              </p:par>
                            </p:childTnLst>
                          </p:cTn>
                        </p:par>
                        <p:par>
                          <p:cTn id="55" fill="hold">
                            <p:stCondLst>
                              <p:cond delay="1200"/>
                            </p:stCondLst>
                            <p:childTnLst>
                              <p:par>
                                <p:cTn id="56" presetID="1" presetClass="entr" presetSubtype="0" fill="hold" grpId="0" nodeType="afterEffect">
                                  <p:stCondLst>
                                    <p:cond delay="100"/>
                                  </p:stCondLst>
                                  <p:childTnLst>
                                    <p:set>
                                      <p:cBhvr>
                                        <p:cTn id="57" dur="1" fill="hold">
                                          <p:stCondLst>
                                            <p:cond delay="0"/>
                                          </p:stCondLst>
                                        </p:cTn>
                                        <p:tgtEl>
                                          <p:spTgt spid="47"/>
                                        </p:tgtEl>
                                        <p:attrNameLst>
                                          <p:attrName>style.visibility</p:attrName>
                                        </p:attrNameLst>
                                      </p:cBhvr>
                                      <p:to>
                                        <p:strVal val="visible"/>
                                      </p:to>
                                    </p:set>
                                  </p:childTnLst>
                                </p:cTn>
                              </p:par>
                            </p:childTnLst>
                          </p:cTn>
                        </p:par>
                        <p:par>
                          <p:cTn id="58" fill="hold">
                            <p:stCondLst>
                              <p:cond delay="1300"/>
                            </p:stCondLst>
                            <p:childTnLst>
                              <p:par>
                                <p:cTn id="59" presetID="1" presetClass="entr" presetSubtype="0" fill="hold" grpId="0" nodeType="afterEffect">
                                  <p:stCondLst>
                                    <p:cond delay="100"/>
                                  </p:stCondLst>
                                  <p:childTnLst>
                                    <p:set>
                                      <p:cBhvr>
                                        <p:cTn id="60" dur="1" fill="hold">
                                          <p:stCondLst>
                                            <p:cond delay="0"/>
                                          </p:stCondLst>
                                        </p:cTn>
                                        <p:tgtEl>
                                          <p:spTgt spid="48"/>
                                        </p:tgtEl>
                                        <p:attrNameLst>
                                          <p:attrName>style.visibility</p:attrName>
                                        </p:attrNameLst>
                                      </p:cBhvr>
                                      <p:to>
                                        <p:strVal val="visible"/>
                                      </p:to>
                                    </p:set>
                                  </p:childTnLst>
                                </p:cTn>
                              </p:par>
                            </p:childTnLst>
                          </p:cTn>
                        </p:par>
                        <p:par>
                          <p:cTn id="61" fill="hold">
                            <p:stCondLst>
                              <p:cond delay="1400"/>
                            </p:stCondLst>
                            <p:childTnLst>
                              <p:par>
                                <p:cTn id="62" presetID="1" presetClass="entr" presetSubtype="0" fill="hold" grpId="0" nodeType="afterEffect">
                                  <p:stCondLst>
                                    <p:cond delay="100"/>
                                  </p:stCondLst>
                                  <p:childTnLst>
                                    <p:set>
                                      <p:cBhvr>
                                        <p:cTn id="63" dur="1" fill="hold">
                                          <p:stCondLst>
                                            <p:cond delay="0"/>
                                          </p:stCondLst>
                                        </p:cTn>
                                        <p:tgtEl>
                                          <p:spTgt spid="49"/>
                                        </p:tgtEl>
                                        <p:attrNameLst>
                                          <p:attrName>style.visibility</p:attrName>
                                        </p:attrNameLst>
                                      </p:cBhvr>
                                      <p:to>
                                        <p:strVal val="visible"/>
                                      </p:to>
                                    </p:set>
                                  </p:childTnLst>
                                </p:cTn>
                              </p:par>
                            </p:childTnLst>
                          </p:cTn>
                        </p:par>
                        <p:par>
                          <p:cTn id="64" fill="hold">
                            <p:stCondLst>
                              <p:cond delay="1500"/>
                            </p:stCondLst>
                            <p:childTnLst>
                              <p:par>
                                <p:cTn id="65" presetID="1" presetClass="entr" presetSubtype="0" fill="hold" grpId="0" nodeType="afterEffect">
                                  <p:stCondLst>
                                    <p:cond delay="100"/>
                                  </p:stCondLst>
                                  <p:childTnLst>
                                    <p:set>
                                      <p:cBhvr>
                                        <p:cTn id="66" dur="1" fill="hold">
                                          <p:stCondLst>
                                            <p:cond delay="0"/>
                                          </p:stCondLst>
                                        </p:cTn>
                                        <p:tgtEl>
                                          <p:spTgt spid="50"/>
                                        </p:tgtEl>
                                        <p:attrNameLst>
                                          <p:attrName>style.visibility</p:attrName>
                                        </p:attrNameLst>
                                      </p:cBhvr>
                                      <p:to>
                                        <p:strVal val="visible"/>
                                      </p:to>
                                    </p:set>
                                  </p:childTnLst>
                                </p:cTn>
                              </p:par>
                            </p:childTnLst>
                          </p:cTn>
                        </p:par>
                        <p:par>
                          <p:cTn id="67" fill="hold">
                            <p:stCondLst>
                              <p:cond delay="1600"/>
                            </p:stCondLst>
                            <p:childTnLst>
                              <p:par>
                                <p:cTn id="68" presetID="1" presetClass="entr" presetSubtype="0" fill="hold" grpId="0" nodeType="afterEffect">
                                  <p:stCondLst>
                                    <p:cond delay="100"/>
                                  </p:stCondLst>
                                  <p:childTnLst>
                                    <p:set>
                                      <p:cBhvr>
                                        <p:cTn id="69" dur="1" fill="hold">
                                          <p:stCondLst>
                                            <p:cond delay="0"/>
                                          </p:stCondLst>
                                        </p:cTn>
                                        <p:tgtEl>
                                          <p:spTgt spid="51"/>
                                        </p:tgtEl>
                                        <p:attrNameLst>
                                          <p:attrName>style.visibility</p:attrName>
                                        </p:attrNameLst>
                                      </p:cBhvr>
                                      <p:to>
                                        <p:strVal val="visible"/>
                                      </p:to>
                                    </p:set>
                                  </p:childTnLst>
                                </p:cTn>
                              </p:par>
                            </p:childTnLst>
                          </p:cTn>
                        </p:par>
                        <p:par>
                          <p:cTn id="70" fill="hold">
                            <p:stCondLst>
                              <p:cond delay="1700"/>
                            </p:stCondLst>
                            <p:childTnLst>
                              <p:par>
                                <p:cTn id="71" presetID="1" presetClass="entr" presetSubtype="0" fill="hold" grpId="0" nodeType="afterEffect">
                                  <p:stCondLst>
                                    <p:cond delay="100"/>
                                  </p:stCondLst>
                                  <p:childTnLst>
                                    <p:set>
                                      <p:cBhvr>
                                        <p:cTn id="72" dur="1" fill="hold">
                                          <p:stCondLst>
                                            <p:cond delay="0"/>
                                          </p:stCondLst>
                                        </p:cTn>
                                        <p:tgtEl>
                                          <p:spTgt spid="52"/>
                                        </p:tgtEl>
                                        <p:attrNameLst>
                                          <p:attrName>style.visibility</p:attrName>
                                        </p:attrNameLst>
                                      </p:cBhvr>
                                      <p:to>
                                        <p:strVal val="visible"/>
                                      </p:to>
                                    </p:set>
                                  </p:childTnLst>
                                </p:cTn>
                              </p:par>
                            </p:childTnLst>
                          </p:cTn>
                        </p:par>
                        <p:par>
                          <p:cTn id="73" fill="hold">
                            <p:stCondLst>
                              <p:cond delay="1800"/>
                            </p:stCondLst>
                            <p:childTnLst>
                              <p:par>
                                <p:cTn id="74" presetID="1" presetClass="entr" presetSubtype="0" fill="hold" grpId="0" nodeType="afterEffect">
                                  <p:stCondLst>
                                    <p:cond delay="100"/>
                                  </p:stCondLst>
                                  <p:childTnLst>
                                    <p:set>
                                      <p:cBhvr>
                                        <p:cTn id="75" dur="1" fill="hold">
                                          <p:stCondLst>
                                            <p:cond delay="0"/>
                                          </p:stCondLst>
                                        </p:cTn>
                                        <p:tgtEl>
                                          <p:spTgt spid="53"/>
                                        </p:tgtEl>
                                        <p:attrNameLst>
                                          <p:attrName>style.visibility</p:attrName>
                                        </p:attrNameLst>
                                      </p:cBhvr>
                                      <p:to>
                                        <p:strVal val="visible"/>
                                      </p:to>
                                    </p:set>
                                  </p:childTnLst>
                                </p:cTn>
                              </p:par>
                            </p:childTnLst>
                          </p:cTn>
                        </p:par>
                        <p:par>
                          <p:cTn id="76" fill="hold">
                            <p:stCondLst>
                              <p:cond delay="1900"/>
                            </p:stCondLst>
                            <p:childTnLst>
                              <p:par>
                                <p:cTn id="77" presetID="1" presetClass="entr" presetSubtype="0" fill="hold" grpId="0" nodeType="afterEffect">
                                  <p:stCondLst>
                                    <p:cond delay="100"/>
                                  </p:stCondLst>
                                  <p:childTnLst>
                                    <p:set>
                                      <p:cBhvr>
                                        <p:cTn id="78" dur="1" fill="hold">
                                          <p:stCondLst>
                                            <p:cond delay="0"/>
                                          </p:stCondLst>
                                        </p:cTn>
                                        <p:tgtEl>
                                          <p:spTgt spid="54"/>
                                        </p:tgtEl>
                                        <p:attrNameLst>
                                          <p:attrName>style.visibility</p:attrName>
                                        </p:attrNameLst>
                                      </p:cBhvr>
                                      <p:to>
                                        <p:strVal val="visible"/>
                                      </p:to>
                                    </p:set>
                                  </p:childTnLst>
                                </p:cTn>
                              </p:par>
                            </p:childTnLst>
                          </p:cTn>
                        </p:par>
                        <p:par>
                          <p:cTn id="79" fill="hold">
                            <p:stCondLst>
                              <p:cond delay="2000"/>
                            </p:stCondLst>
                            <p:childTnLst>
                              <p:par>
                                <p:cTn id="80" presetID="1" presetClass="entr" presetSubtype="0" fill="hold" grpId="0" nodeType="afterEffect">
                                  <p:stCondLst>
                                    <p:cond delay="100"/>
                                  </p:stCondLst>
                                  <p:childTnLst>
                                    <p:set>
                                      <p:cBhvr>
                                        <p:cTn id="81" dur="1" fill="hold">
                                          <p:stCondLst>
                                            <p:cond delay="0"/>
                                          </p:stCondLst>
                                        </p:cTn>
                                        <p:tgtEl>
                                          <p:spTgt spid="55"/>
                                        </p:tgtEl>
                                        <p:attrNameLst>
                                          <p:attrName>style.visibility</p:attrName>
                                        </p:attrNameLst>
                                      </p:cBhvr>
                                      <p:to>
                                        <p:strVal val="visible"/>
                                      </p:to>
                                    </p:set>
                                  </p:childTnLst>
                                </p:cTn>
                              </p:par>
                            </p:childTnLst>
                          </p:cTn>
                        </p:par>
                        <p:par>
                          <p:cTn id="82" fill="hold">
                            <p:stCondLst>
                              <p:cond delay="2100"/>
                            </p:stCondLst>
                            <p:childTnLst>
                              <p:par>
                                <p:cTn id="83" presetID="1" presetClass="entr" presetSubtype="0" fill="hold" grpId="0" nodeType="afterEffect">
                                  <p:stCondLst>
                                    <p:cond delay="100"/>
                                  </p:stCondLst>
                                  <p:childTnLst>
                                    <p:set>
                                      <p:cBhvr>
                                        <p:cTn id="84" dur="1" fill="hold">
                                          <p:stCondLst>
                                            <p:cond delay="0"/>
                                          </p:stCondLst>
                                        </p:cTn>
                                        <p:tgtEl>
                                          <p:spTgt spid="56"/>
                                        </p:tgtEl>
                                        <p:attrNameLst>
                                          <p:attrName>style.visibility</p:attrName>
                                        </p:attrNameLst>
                                      </p:cBhvr>
                                      <p:to>
                                        <p:strVal val="visible"/>
                                      </p:to>
                                    </p:set>
                                  </p:childTnLst>
                                </p:cTn>
                              </p:par>
                            </p:childTnLst>
                          </p:cTn>
                        </p:par>
                        <p:par>
                          <p:cTn id="85" fill="hold">
                            <p:stCondLst>
                              <p:cond delay="2200"/>
                            </p:stCondLst>
                            <p:childTnLst>
                              <p:par>
                                <p:cTn id="86" presetID="1" presetClass="entr" presetSubtype="0" fill="hold" grpId="0" nodeType="afterEffect">
                                  <p:stCondLst>
                                    <p:cond delay="100"/>
                                  </p:stCondLst>
                                  <p:childTnLst>
                                    <p:set>
                                      <p:cBhvr>
                                        <p:cTn id="87" dur="1" fill="hold">
                                          <p:stCondLst>
                                            <p:cond delay="0"/>
                                          </p:stCondLst>
                                        </p:cTn>
                                        <p:tgtEl>
                                          <p:spTgt spid="57"/>
                                        </p:tgtEl>
                                        <p:attrNameLst>
                                          <p:attrName>style.visibility</p:attrName>
                                        </p:attrNameLst>
                                      </p:cBhvr>
                                      <p:to>
                                        <p:strVal val="visible"/>
                                      </p:to>
                                    </p:set>
                                  </p:childTnLst>
                                </p:cTn>
                              </p:par>
                            </p:childTnLst>
                          </p:cTn>
                        </p:par>
                        <p:par>
                          <p:cTn id="88" fill="hold">
                            <p:stCondLst>
                              <p:cond delay="2300"/>
                            </p:stCondLst>
                            <p:childTnLst>
                              <p:par>
                                <p:cTn id="89" presetID="1" presetClass="entr" presetSubtype="0" fill="hold" grpId="0" nodeType="afterEffect">
                                  <p:stCondLst>
                                    <p:cond delay="100"/>
                                  </p:stCondLst>
                                  <p:childTnLst>
                                    <p:set>
                                      <p:cBhvr>
                                        <p:cTn id="90" dur="1" fill="hold">
                                          <p:stCondLst>
                                            <p:cond delay="0"/>
                                          </p:stCondLst>
                                        </p:cTn>
                                        <p:tgtEl>
                                          <p:spTgt spid="58"/>
                                        </p:tgtEl>
                                        <p:attrNameLst>
                                          <p:attrName>style.visibility</p:attrName>
                                        </p:attrNameLst>
                                      </p:cBhvr>
                                      <p:to>
                                        <p:strVal val="visible"/>
                                      </p:to>
                                    </p:set>
                                  </p:childTnLst>
                                </p:cTn>
                              </p:par>
                            </p:childTnLst>
                          </p:cTn>
                        </p:par>
                        <p:par>
                          <p:cTn id="91" fill="hold">
                            <p:stCondLst>
                              <p:cond delay="2400"/>
                            </p:stCondLst>
                            <p:childTnLst>
                              <p:par>
                                <p:cTn id="92" presetID="1" presetClass="entr" presetSubtype="0" fill="hold" grpId="0" nodeType="afterEffect">
                                  <p:stCondLst>
                                    <p:cond delay="100"/>
                                  </p:stCondLst>
                                  <p:childTnLst>
                                    <p:set>
                                      <p:cBhvr>
                                        <p:cTn id="93" dur="1" fill="hold">
                                          <p:stCondLst>
                                            <p:cond delay="0"/>
                                          </p:stCondLst>
                                        </p:cTn>
                                        <p:tgtEl>
                                          <p:spTgt spid="59"/>
                                        </p:tgtEl>
                                        <p:attrNameLst>
                                          <p:attrName>style.visibility</p:attrName>
                                        </p:attrNameLst>
                                      </p:cBhvr>
                                      <p:to>
                                        <p:strVal val="visible"/>
                                      </p:to>
                                    </p:set>
                                  </p:childTnLst>
                                </p:cTn>
                              </p:par>
                            </p:childTnLst>
                          </p:cTn>
                        </p:par>
                        <p:par>
                          <p:cTn id="94" fill="hold">
                            <p:stCondLst>
                              <p:cond delay="2500"/>
                            </p:stCondLst>
                            <p:childTnLst>
                              <p:par>
                                <p:cTn id="95" presetID="1" presetClass="entr" presetSubtype="0" fill="hold" grpId="0" nodeType="afterEffect">
                                  <p:stCondLst>
                                    <p:cond delay="100"/>
                                  </p:stCondLst>
                                  <p:childTnLst>
                                    <p:set>
                                      <p:cBhvr>
                                        <p:cTn id="96" dur="1" fill="hold">
                                          <p:stCondLst>
                                            <p:cond delay="0"/>
                                          </p:stCondLst>
                                        </p:cTn>
                                        <p:tgtEl>
                                          <p:spTgt spid="60"/>
                                        </p:tgtEl>
                                        <p:attrNameLst>
                                          <p:attrName>style.visibility</p:attrName>
                                        </p:attrNameLst>
                                      </p:cBhvr>
                                      <p:to>
                                        <p:strVal val="visible"/>
                                      </p:to>
                                    </p:set>
                                  </p:childTnLst>
                                </p:cTn>
                              </p:par>
                            </p:childTnLst>
                          </p:cTn>
                        </p:par>
                        <p:par>
                          <p:cTn id="97" fill="hold">
                            <p:stCondLst>
                              <p:cond delay="2600"/>
                            </p:stCondLst>
                            <p:childTnLst>
                              <p:par>
                                <p:cTn id="98" presetID="1" presetClass="entr" presetSubtype="0" fill="hold" grpId="0" nodeType="afterEffect">
                                  <p:stCondLst>
                                    <p:cond delay="100"/>
                                  </p:stCondLst>
                                  <p:childTnLst>
                                    <p:set>
                                      <p:cBhvr>
                                        <p:cTn id="99" dur="1" fill="hold">
                                          <p:stCondLst>
                                            <p:cond delay="0"/>
                                          </p:stCondLst>
                                        </p:cTn>
                                        <p:tgtEl>
                                          <p:spTgt spid="61"/>
                                        </p:tgtEl>
                                        <p:attrNameLst>
                                          <p:attrName>style.visibility</p:attrName>
                                        </p:attrNameLst>
                                      </p:cBhvr>
                                      <p:to>
                                        <p:strVal val="visible"/>
                                      </p:to>
                                    </p:set>
                                  </p:childTnLst>
                                </p:cTn>
                              </p:par>
                            </p:childTnLst>
                          </p:cTn>
                        </p:par>
                        <p:par>
                          <p:cTn id="100" fill="hold">
                            <p:stCondLst>
                              <p:cond delay="2700"/>
                            </p:stCondLst>
                            <p:childTnLst>
                              <p:par>
                                <p:cTn id="101" presetID="1" presetClass="entr" presetSubtype="0" fill="hold" grpId="0" nodeType="afterEffect">
                                  <p:stCondLst>
                                    <p:cond delay="100"/>
                                  </p:stCondLst>
                                  <p:childTnLst>
                                    <p:set>
                                      <p:cBhvr>
                                        <p:cTn id="102" dur="1" fill="hold">
                                          <p:stCondLst>
                                            <p:cond delay="0"/>
                                          </p:stCondLst>
                                        </p:cTn>
                                        <p:tgtEl>
                                          <p:spTgt spid="62"/>
                                        </p:tgtEl>
                                        <p:attrNameLst>
                                          <p:attrName>style.visibility</p:attrName>
                                        </p:attrNameLst>
                                      </p:cBhvr>
                                      <p:to>
                                        <p:strVal val="visible"/>
                                      </p:to>
                                    </p:set>
                                  </p:childTnLst>
                                </p:cTn>
                              </p:par>
                            </p:childTnLst>
                          </p:cTn>
                        </p:par>
                        <p:par>
                          <p:cTn id="103" fill="hold">
                            <p:stCondLst>
                              <p:cond delay="2800"/>
                            </p:stCondLst>
                            <p:childTnLst>
                              <p:par>
                                <p:cTn id="104" presetID="1" presetClass="entr" presetSubtype="0" fill="hold" grpId="0" nodeType="afterEffect">
                                  <p:stCondLst>
                                    <p:cond delay="100"/>
                                  </p:stCondLst>
                                  <p:childTnLst>
                                    <p:set>
                                      <p:cBhvr>
                                        <p:cTn id="105" dur="1" fill="hold">
                                          <p:stCondLst>
                                            <p:cond delay="0"/>
                                          </p:stCondLst>
                                        </p:cTn>
                                        <p:tgtEl>
                                          <p:spTgt spid="63"/>
                                        </p:tgtEl>
                                        <p:attrNameLst>
                                          <p:attrName>style.visibility</p:attrName>
                                        </p:attrNameLst>
                                      </p:cBhvr>
                                      <p:to>
                                        <p:strVal val="visible"/>
                                      </p:to>
                                    </p:set>
                                  </p:childTnLst>
                                </p:cTn>
                              </p:par>
                            </p:childTnLst>
                          </p:cTn>
                        </p:par>
                        <p:par>
                          <p:cTn id="106" fill="hold">
                            <p:stCondLst>
                              <p:cond delay="2900"/>
                            </p:stCondLst>
                            <p:childTnLst>
                              <p:par>
                                <p:cTn id="107" presetID="1" presetClass="entr" presetSubtype="0" fill="hold" grpId="0" nodeType="afterEffect">
                                  <p:stCondLst>
                                    <p:cond delay="100"/>
                                  </p:stCondLst>
                                  <p:childTnLst>
                                    <p:set>
                                      <p:cBhvr>
                                        <p:cTn id="108" dur="1" fill="hold">
                                          <p:stCondLst>
                                            <p:cond delay="0"/>
                                          </p:stCondLst>
                                        </p:cTn>
                                        <p:tgtEl>
                                          <p:spTgt spid="64"/>
                                        </p:tgtEl>
                                        <p:attrNameLst>
                                          <p:attrName>style.visibility</p:attrName>
                                        </p:attrNameLst>
                                      </p:cBhvr>
                                      <p:to>
                                        <p:strVal val="visible"/>
                                      </p:to>
                                    </p:set>
                                  </p:childTnLst>
                                </p:cTn>
                              </p:par>
                            </p:childTnLst>
                          </p:cTn>
                        </p:par>
                        <p:par>
                          <p:cTn id="109" fill="hold">
                            <p:stCondLst>
                              <p:cond delay="3000"/>
                            </p:stCondLst>
                            <p:childTnLst>
                              <p:par>
                                <p:cTn id="110" presetID="1" presetClass="entr" presetSubtype="0" fill="hold" grpId="0" nodeType="afterEffect">
                                  <p:stCondLst>
                                    <p:cond delay="100"/>
                                  </p:stCondLst>
                                  <p:childTnLst>
                                    <p:set>
                                      <p:cBhvr>
                                        <p:cTn id="111" dur="1" fill="hold">
                                          <p:stCondLst>
                                            <p:cond delay="0"/>
                                          </p:stCondLst>
                                        </p:cTn>
                                        <p:tgtEl>
                                          <p:spTgt spid="65"/>
                                        </p:tgtEl>
                                        <p:attrNameLst>
                                          <p:attrName>style.visibility</p:attrName>
                                        </p:attrNameLst>
                                      </p:cBhvr>
                                      <p:to>
                                        <p:strVal val="visible"/>
                                      </p:to>
                                    </p:set>
                                  </p:childTnLst>
                                </p:cTn>
                              </p:par>
                            </p:childTnLst>
                          </p:cTn>
                        </p:par>
                        <p:par>
                          <p:cTn id="112" fill="hold">
                            <p:stCondLst>
                              <p:cond delay="3100"/>
                            </p:stCondLst>
                            <p:childTnLst>
                              <p:par>
                                <p:cTn id="113" presetID="1" presetClass="entr" presetSubtype="0" fill="hold" grpId="0" nodeType="afterEffect">
                                  <p:stCondLst>
                                    <p:cond delay="100"/>
                                  </p:stCondLst>
                                  <p:childTnLst>
                                    <p:set>
                                      <p:cBhvr>
                                        <p:cTn id="114" dur="1" fill="hold">
                                          <p:stCondLst>
                                            <p:cond delay="0"/>
                                          </p:stCondLst>
                                        </p:cTn>
                                        <p:tgtEl>
                                          <p:spTgt spid="66"/>
                                        </p:tgtEl>
                                        <p:attrNameLst>
                                          <p:attrName>style.visibility</p:attrName>
                                        </p:attrNameLst>
                                      </p:cBhvr>
                                      <p:to>
                                        <p:strVal val="visible"/>
                                      </p:to>
                                    </p:set>
                                  </p:childTnLst>
                                </p:cTn>
                              </p:par>
                            </p:childTnLst>
                          </p:cTn>
                        </p:par>
                        <p:par>
                          <p:cTn id="115" fill="hold">
                            <p:stCondLst>
                              <p:cond delay="3200"/>
                            </p:stCondLst>
                            <p:childTnLst>
                              <p:par>
                                <p:cTn id="116" presetID="1" presetClass="entr" presetSubtype="0" fill="hold" grpId="0" nodeType="afterEffect">
                                  <p:stCondLst>
                                    <p:cond delay="100"/>
                                  </p:stCondLst>
                                  <p:childTnLst>
                                    <p:set>
                                      <p:cBhvr>
                                        <p:cTn id="117" dur="1" fill="hold">
                                          <p:stCondLst>
                                            <p:cond delay="0"/>
                                          </p:stCondLst>
                                        </p:cTn>
                                        <p:tgtEl>
                                          <p:spTgt spid="67"/>
                                        </p:tgtEl>
                                        <p:attrNameLst>
                                          <p:attrName>style.visibility</p:attrName>
                                        </p:attrNameLst>
                                      </p:cBhvr>
                                      <p:to>
                                        <p:strVal val="visible"/>
                                      </p:to>
                                    </p:set>
                                  </p:childTnLst>
                                </p:cTn>
                              </p:par>
                            </p:childTnLst>
                          </p:cTn>
                        </p:par>
                        <p:par>
                          <p:cTn id="118" fill="hold">
                            <p:stCondLst>
                              <p:cond delay="3300"/>
                            </p:stCondLst>
                            <p:childTnLst>
                              <p:par>
                                <p:cTn id="119" presetID="1" presetClass="entr" presetSubtype="0" fill="hold" grpId="0" nodeType="afterEffect">
                                  <p:stCondLst>
                                    <p:cond delay="100"/>
                                  </p:stCondLst>
                                  <p:childTnLst>
                                    <p:set>
                                      <p:cBhvr>
                                        <p:cTn id="120" dur="1" fill="hold">
                                          <p:stCondLst>
                                            <p:cond delay="0"/>
                                          </p:stCondLst>
                                        </p:cTn>
                                        <p:tgtEl>
                                          <p:spTgt spid="68"/>
                                        </p:tgtEl>
                                        <p:attrNameLst>
                                          <p:attrName>style.visibility</p:attrName>
                                        </p:attrNameLst>
                                      </p:cBhvr>
                                      <p:to>
                                        <p:strVal val="visible"/>
                                      </p:to>
                                    </p:set>
                                  </p:childTnLst>
                                </p:cTn>
                              </p:par>
                            </p:childTnLst>
                          </p:cTn>
                        </p:par>
                        <p:par>
                          <p:cTn id="121" fill="hold">
                            <p:stCondLst>
                              <p:cond delay="3400"/>
                            </p:stCondLst>
                            <p:childTnLst>
                              <p:par>
                                <p:cTn id="122" presetID="1" presetClass="entr" presetSubtype="0" fill="hold" grpId="0" nodeType="afterEffect">
                                  <p:stCondLst>
                                    <p:cond delay="100"/>
                                  </p:stCondLst>
                                  <p:childTnLst>
                                    <p:set>
                                      <p:cBhvr>
                                        <p:cTn id="123" dur="1" fill="hold">
                                          <p:stCondLst>
                                            <p:cond delay="0"/>
                                          </p:stCondLst>
                                        </p:cTn>
                                        <p:tgtEl>
                                          <p:spTgt spid="69"/>
                                        </p:tgtEl>
                                        <p:attrNameLst>
                                          <p:attrName>style.visibility</p:attrName>
                                        </p:attrNameLst>
                                      </p:cBhvr>
                                      <p:to>
                                        <p:strVal val="visible"/>
                                      </p:to>
                                    </p:set>
                                  </p:childTnLst>
                                </p:cTn>
                              </p:par>
                            </p:childTnLst>
                          </p:cTn>
                        </p:par>
                        <p:par>
                          <p:cTn id="124" fill="hold">
                            <p:stCondLst>
                              <p:cond delay="3500"/>
                            </p:stCondLst>
                            <p:childTnLst>
                              <p:par>
                                <p:cTn id="125" presetID="1" presetClass="entr" presetSubtype="0" fill="hold" grpId="0" nodeType="afterEffect">
                                  <p:stCondLst>
                                    <p:cond delay="100"/>
                                  </p:stCondLst>
                                  <p:childTnLst>
                                    <p:set>
                                      <p:cBhvr>
                                        <p:cTn id="126" dur="1" fill="hold">
                                          <p:stCondLst>
                                            <p:cond delay="0"/>
                                          </p:stCondLst>
                                        </p:cTn>
                                        <p:tgtEl>
                                          <p:spTgt spid="70"/>
                                        </p:tgtEl>
                                        <p:attrNameLst>
                                          <p:attrName>style.visibility</p:attrName>
                                        </p:attrNameLst>
                                      </p:cBhvr>
                                      <p:to>
                                        <p:strVal val="visible"/>
                                      </p:to>
                                    </p:set>
                                  </p:childTnLst>
                                </p:cTn>
                              </p:par>
                            </p:childTnLst>
                          </p:cTn>
                        </p:par>
                        <p:par>
                          <p:cTn id="127" fill="hold">
                            <p:stCondLst>
                              <p:cond delay="3600"/>
                            </p:stCondLst>
                            <p:childTnLst>
                              <p:par>
                                <p:cTn id="128" presetID="1" presetClass="entr" presetSubtype="0" fill="hold" grpId="0" nodeType="afterEffect">
                                  <p:stCondLst>
                                    <p:cond delay="100"/>
                                  </p:stCondLst>
                                  <p:childTnLst>
                                    <p:set>
                                      <p:cBhvr>
                                        <p:cTn id="129" dur="1" fill="hold">
                                          <p:stCondLst>
                                            <p:cond delay="0"/>
                                          </p:stCondLst>
                                        </p:cTn>
                                        <p:tgtEl>
                                          <p:spTgt spid="71"/>
                                        </p:tgtEl>
                                        <p:attrNameLst>
                                          <p:attrName>style.visibility</p:attrName>
                                        </p:attrNameLst>
                                      </p:cBhvr>
                                      <p:to>
                                        <p:strVal val="visible"/>
                                      </p:to>
                                    </p:set>
                                  </p:childTnLst>
                                </p:cTn>
                              </p:par>
                            </p:childTnLst>
                          </p:cTn>
                        </p:par>
                        <p:par>
                          <p:cTn id="130" fill="hold">
                            <p:stCondLst>
                              <p:cond delay="3700"/>
                            </p:stCondLst>
                            <p:childTnLst>
                              <p:par>
                                <p:cTn id="131" presetID="1" presetClass="entr" presetSubtype="0" fill="hold" grpId="0" nodeType="afterEffect">
                                  <p:stCondLst>
                                    <p:cond delay="100"/>
                                  </p:stCondLst>
                                  <p:childTnLst>
                                    <p:set>
                                      <p:cBhvr>
                                        <p:cTn id="132" dur="1" fill="hold">
                                          <p:stCondLst>
                                            <p:cond delay="0"/>
                                          </p:stCondLst>
                                        </p:cTn>
                                        <p:tgtEl>
                                          <p:spTgt spid="72"/>
                                        </p:tgtEl>
                                        <p:attrNameLst>
                                          <p:attrName>style.visibility</p:attrName>
                                        </p:attrNameLst>
                                      </p:cBhvr>
                                      <p:to>
                                        <p:strVal val="visible"/>
                                      </p:to>
                                    </p:set>
                                  </p:childTnLst>
                                </p:cTn>
                              </p:par>
                            </p:childTnLst>
                          </p:cTn>
                        </p:par>
                        <p:par>
                          <p:cTn id="133" fill="hold">
                            <p:stCondLst>
                              <p:cond delay="3800"/>
                            </p:stCondLst>
                            <p:childTnLst>
                              <p:par>
                                <p:cTn id="134" presetID="1" presetClass="entr" presetSubtype="0" fill="hold" grpId="0" nodeType="afterEffect">
                                  <p:stCondLst>
                                    <p:cond delay="100"/>
                                  </p:stCondLst>
                                  <p:childTnLst>
                                    <p:set>
                                      <p:cBhvr>
                                        <p:cTn id="135" dur="1" fill="hold">
                                          <p:stCondLst>
                                            <p:cond delay="0"/>
                                          </p:stCondLst>
                                        </p:cTn>
                                        <p:tgtEl>
                                          <p:spTgt spid="73"/>
                                        </p:tgtEl>
                                        <p:attrNameLst>
                                          <p:attrName>style.visibility</p:attrName>
                                        </p:attrNameLst>
                                      </p:cBhvr>
                                      <p:to>
                                        <p:strVal val="visible"/>
                                      </p:to>
                                    </p:set>
                                  </p:childTnLst>
                                </p:cTn>
                              </p:par>
                            </p:childTnLst>
                          </p:cTn>
                        </p:par>
                        <p:par>
                          <p:cTn id="136" fill="hold">
                            <p:stCondLst>
                              <p:cond delay="3900"/>
                            </p:stCondLst>
                            <p:childTnLst>
                              <p:par>
                                <p:cTn id="137" presetID="1" presetClass="entr" presetSubtype="0" fill="hold" grpId="0" nodeType="afterEffect">
                                  <p:stCondLst>
                                    <p:cond delay="100"/>
                                  </p:stCondLst>
                                  <p:childTnLst>
                                    <p:set>
                                      <p:cBhvr>
                                        <p:cTn id="138" dur="1" fill="hold">
                                          <p:stCondLst>
                                            <p:cond delay="0"/>
                                          </p:stCondLst>
                                        </p:cTn>
                                        <p:tgtEl>
                                          <p:spTgt spid="74"/>
                                        </p:tgtEl>
                                        <p:attrNameLst>
                                          <p:attrName>style.visibility</p:attrName>
                                        </p:attrNameLst>
                                      </p:cBhvr>
                                      <p:to>
                                        <p:strVal val="visible"/>
                                      </p:to>
                                    </p:set>
                                  </p:childTnLst>
                                </p:cTn>
                              </p:par>
                            </p:childTnLst>
                          </p:cTn>
                        </p:par>
                        <p:par>
                          <p:cTn id="139" fill="hold">
                            <p:stCondLst>
                              <p:cond delay="4000"/>
                            </p:stCondLst>
                            <p:childTnLst>
                              <p:par>
                                <p:cTn id="140" presetID="1" presetClass="entr" presetSubtype="0" fill="hold" grpId="0" nodeType="afterEffect">
                                  <p:stCondLst>
                                    <p:cond delay="100"/>
                                  </p:stCondLst>
                                  <p:childTnLst>
                                    <p:set>
                                      <p:cBhvr>
                                        <p:cTn id="141" dur="1" fill="hold">
                                          <p:stCondLst>
                                            <p:cond delay="0"/>
                                          </p:stCondLst>
                                        </p:cTn>
                                        <p:tgtEl>
                                          <p:spTgt spid="75"/>
                                        </p:tgtEl>
                                        <p:attrNameLst>
                                          <p:attrName>style.visibility</p:attrName>
                                        </p:attrNameLst>
                                      </p:cBhvr>
                                      <p:to>
                                        <p:strVal val="visible"/>
                                      </p:to>
                                    </p:set>
                                  </p:childTnLst>
                                </p:cTn>
                              </p:par>
                            </p:childTnLst>
                          </p:cTn>
                        </p:par>
                        <p:par>
                          <p:cTn id="142" fill="hold">
                            <p:stCondLst>
                              <p:cond delay="4100"/>
                            </p:stCondLst>
                            <p:childTnLst>
                              <p:par>
                                <p:cTn id="143" presetID="1" presetClass="entr" presetSubtype="0" fill="hold" grpId="0" nodeType="afterEffect">
                                  <p:stCondLst>
                                    <p:cond delay="100"/>
                                  </p:stCondLst>
                                  <p:childTnLst>
                                    <p:set>
                                      <p:cBhvr>
                                        <p:cTn id="144" dur="1" fill="hold">
                                          <p:stCondLst>
                                            <p:cond delay="0"/>
                                          </p:stCondLst>
                                        </p:cTn>
                                        <p:tgtEl>
                                          <p:spTgt spid="76"/>
                                        </p:tgtEl>
                                        <p:attrNameLst>
                                          <p:attrName>style.visibility</p:attrName>
                                        </p:attrNameLst>
                                      </p:cBhvr>
                                      <p:to>
                                        <p:strVal val="visible"/>
                                      </p:to>
                                    </p:set>
                                  </p:childTnLst>
                                </p:cTn>
                              </p:par>
                            </p:childTnLst>
                          </p:cTn>
                        </p:par>
                        <p:par>
                          <p:cTn id="145" fill="hold">
                            <p:stCondLst>
                              <p:cond delay="4200"/>
                            </p:stCondLst>
                            <p:childTnLst>
                              <p:par>
                                <p:cTn id="146" presetID="1" presetClass="entr" presetSubtype="0" fill="hold" grpId="0" nodeType="afterEffect">
                                  <p:stCondLst>
                                    <p:cond delay="100"/>
                                  </p:stCondLst>
                                  <p:childTnLst>
                                    <p:set>
                                      <p:cBhvr>
                                        <p:cTn id="147" dur="1" fill="hold">
                                          <p:stCondLst>
                                            <p:cond delay="0"/>
                                          </p:stCondLst>
                                        </p:cTn>
                                        <p:tgtEl>
                                          <p:spTgt spid="77"/>
                                        </p:tgtEl>
                                        <p:attrNameLst>
                                          <p:attrName>style.visibility</p:attrName>
                                        </p:attrNameLst>
                                      </p:cBhvr>
                                      <p:to>
                                        <p:strVal val="visible"/>
                                      </p:to>
                                    </p:set>
                                  </p:childTnLst>
                                </p:cTn>
                              </p:par>
                            </p:childTnLst>
                          </p:cTn>
                        </p:par>
                        <p:par>
                          <p:cTn id="148" fill="hold">
                            <p:stCondLst>
                              <p:cond delay="4300"/>
                            </p:stCondLst>
                            <p:childTnLst>
                              <p:par>
                                <p:cTn id="149" presetID="1" presetClass="entr" presetSubtype="0" fill="hold" grpId="0" nodeType="afterEffect">
                                  <p:stCondLst>
                                    <p:cond delay="100"/>
                                  </p:stCondLst>
                                  <p:childTnLst>
                                    <p:set>
                                      <p:cBhvr>
                                        <p:cTn id="150" dur="1" fill="hold">
                                          <p:stCondLst>
                                            <p:cond delay="0"/>
                                          </p:stCondLst>
                                        </p:cTn>
                                        <p:tgtEl>
                                          <p:spTgt spid="78"/>
                                        </p:tgtEl>
                                        <p:attrNameLst>
                                          <p:attrName>style.visibility</p:attrName>
                                        </p:attrNameLst>
                                      </p:cBhvr>
                                      <p:to>
                                        <p:strVal val="visible"/>
                                      </p:to>
                                    </p:set>
                                  </p:childTnLst>
                                </p:cTn>
                              </p:par>
                            </p:childTnLst>
                          </p:cTn>
                        </p:par>
                        <p:par>
                          <p:cTn id="151" fill="hold">
                            <p:stCondLst>
                              <p:cond delay="4400"/>
                            </p:stCondLst>
                            <p:childTnLst>
                              <p:par>
                                <p:cTn id="152" presetID="1" presetClass="entr" presetSubtype="0" fill="hold" grpId="0" nodeType="afterEffect">
                                  <p:stCondLst>
                                    <p:cond delay="100"/>
                                  </p:stCondLst>
                                  <p:childTnLst>
                                    <p:set>
                                      <p:cBhvr>
                                        <p:cTn id="153" dur="1" fill="hold">
                                          <p:stCondLst>
                                            <p:cond delay="0"/>
                                          </p:stCondLst>
                                        </p:cTn>
                                        <p:tgtEl>
                                          <p:spTgt spid="79"/>
                                        </p:tgtEl>
                                        <p:attrNameLst>
                                          <p:attrName>style.visibility</p:attrName>
                                        </p:attrNameLst>
                                      </p:cBhvr>
                                      <p:to>
                                        <p:strVal val="visible"/>
                                      </p:to>
                                    </p:set>
                                  </p:childTnLst>
                                </p:cTn>
                              </p:par>
                            </p:childTnLst>
                          </p:cTn>
                        </p:par>
                        <p:par>
                          <p:cTn id="154" fill="hold">
                            <p:stCondLst>
                              <p:cond delay="4500"/>
                            </p:stCondLst>
                            <p:childTnLst>
                              <p:par>
                                <p:cTn id="155" presetID="1" presetClass="entr" presetSubtype="0" fill="hold" grpId="0" nodeType="afterEffect">
                                  <p:stCondLst>
                                    <p:cond delay="100"/>
                                  </p:stCondLst>
                                  <p:childTnLst>
                                    <p:set>
                                      <p:cBhvr>
                                        <p:cTn id="156" dur="1" fill="hold">
                                          <p:stCondLst>
                                            <p:cond delay="0"/>
                                          </p:stCondLst>
                                        </p:cTn>
                                        <p:tgtEl>
                                          <p:spTgt spid="80"/>
                                        </p:tgtEl>
                                        <p:attrNameLst>
                                          <p:attrName>style.visibility</p:attrName>
                                        </p:attrNameLst>
                                      </p:cBhvr>
                                      <p:to>
                                        <p:strVal val="visible"/>
                                      </p:to>
                                    </p:set>
                                  </p:childTnLst>
                                </p:cTn>
                              </p:par>
                            </p:childTnLst>
                          </p:cTn>
                        </p:par>
                        <p:par>
                          <p:cTn id="157" fill="hold">
                            <p:stCondLst>
                              <p:cond delay="4600"/>
                            </p:stCondLst>
                            <p:childTnLst>
                              <p:par>
                                <p:cTn id="158" presetID="1" presetClass="entr" presetSubtype="0" fill="hold" grpId="0" nodeType="afterEffect">
                                  <p:stCondLst>
                                    <p:cond delay="100"/>
                                  </p:stCondLst>
                                  <p:childTnLst>
                                    <p:set>
                                      <p:cBhvr>
                                        <p:cTn id="159" dur="1" fill="hold">
                                          <p:stCondLst>
                                            <p:cond delay="0"/>
                                          </p:stCondLst>
                                        </p:cTn>
                                        <p:tgtEl>
                                          <p:spTgt spid="81"/>
                                        </p:tgtEl>
                                        <p:attrNameLst>
                                          <p:attrName>style.visibility</p:attrName>
                                        </p:attrNameLst>
                                      </p:cBhvr>
                                      <p:to>
                                        <p:strVal val="visible"/>
                                      </p:to>
                                    </p:set>
                                  </p:childTnLst>
                                </p:cTn>
                              </p:par>
                            </p:childTnLst>
                          </p:cTn>
                        </p:par>
                        <p:par>
                          <p:cTn id="160" fill="hold">
                            <p:stCondLst>
                              <p:cond delay="4700"/>
                            </p:stCondLst>
                            <p:childTnLst>
                              <p:par>
                                <p:cTn id="161" presetID="1" presetClass="entr" presetSubtype="0" fill="hold" grpId="0" nodeType="afterEffect">
                                  <p:stCondLst>
                                    <p:cond delay="100"/>
                                  </p:stCondLst>
                                  <p:childTnLst>
                                    <p:set>
                                      <p:cBhvr>
                                        <p:cTn id="162" dur="1" fill="hold">
                                          <p:stCondLst>
                                            <p:cond delay="0"/>
                                          </p:stCondLst>
                                        </p:cTn>
                                        <p:tgtEl>
                                          <p:spTgt spid="82"/>
                                        </p:tgtEl>
                                        <p:attrNameLst>
                                          <p:attrName>style.visibility</p:attrName>
                                        </p:attrNameLst>
                                      </p:cBhvr>
                                      <p:to>
                                        <p:strVal val="visible"/>
                                      </p:to>
                                    </p:set>
                                  </p:childTnLst>
                                </p:cTn>
                              </p:par>
                            </p:childTnLst>
                          </p:cTn>
                        </p:par>
                        <p:par>
                          <p:cTn id="163" fill="hold">
                            <p:stCondLst>
                              <p:cond delay="4800"/>
                            </p:stCondLst>
                            <p:childTnLst>
                              <p:par>
                                <p:cTn id="164" presetID="1" presetClass="entr" presetSubtype="0" fill="hold" grpId="0" nodeType="afterEffect">
                                  <p:stCondLst>
                                    <p:cond delay="100"/>
                                  </p:stCondLst>
                                  <p:childTnLst>
                                    <p:set>
                                      <p:cBhvr>
                                        <p:cTn id="165" dur="1" fill="hold">
                                          <p:stCondLst>
                                            <p:cond delay="0"/>
                                          </p:stCondLst>
                                        </p:cTn>
                                        <p:tgtEl>
                                          <p:spTgt spid="83"/>
                                        </p:tgtEl>
                                        <p:attrNameLst>
                                          <p:attrName>style.visibility</p:attrName>
                                        </p:attrNameLst>
                                      </p:cBhvr>
                                      <p:to>
                                        <p:strVal val="visible"/>
                                      </p:to>
                                    </p:set>
                                  </p:childTnLst>
                                </p:cTn>
                              </p:par>
                            </p:childTnLst>
                          </p:cTn>
                        </p:par>
                        <p:par>
                          <p:cTn id="166" fill="hold">
                            <p:stCondLst>
                              <p:cond delay="4900"/>
                            </p:stCondLst>
                            <p:childTnLst>
                              <p:par>
                                <p:cTn id="167" presetID="1" presetClass="entr" presetSubtype="0" fill="hold" grpId="0" nodeType="afterEffect">
                                  <p:stCondLst>
                                    <p:cond delay="100"/>
                                  </p:stCondLst>
                                  <p:childTnLst>
                                    <p:set>
                                      <p:cBhvr>
                                        <p:cTn id="168" dur="1" fill="hold">
                                          <p:stCondLst>
                                            <p:cond delay="0"/>
                                          </p:stCondLst>
                                        </p:cTn>
                                        <p:tgtEl>
                                          <p:spTgt spid="84"/>
                                        </p:tgtEl>
                                        <p:attrNameLst>
                                          <p:attrName>style.visibility</p:attrName>
                                        </p:attrNameLst>
                                      </p:cBhvr>
                                      <p:to>
                                        <p:strVal val="visible"/>
                                      </p:to>
                                    </p:set>
                                  </p:childTnLst>
                                </p:cTn>
                              </p:par>
                            </p:childTnLst>
                          </p:cTn>
                        </p:par>
                        <p:par>
                          <p:cTn id="169" fill="hold">
                            <p:stCondLst>
                              <p:cond delay="5000"/>
                            </p:stCondLst>
                            <p:childTnLst>
                              <p:par>
                                <p:cTn id="170" presetID="1" presetClass="entr" presetSubtype="0" fill="hold" grpId="0" nodeType="afterEffect">
                                  <p:stCondLst>
                                    <p:cond delay="100"/>
                                  </p:stCondLst>
                                  <p:childTnLst>
                                    <p:set>
                                      <p:cBhvr>
                                        <p:cTn id="171" dur="1" fill="hold">
                                          <p:stCondLst>
                                            <p:cond delay="0"/>
                                          </p:stCondLst>
                                        </p:cTn>
                                        <p:tgtEl>
                                          <p:spTgt spid="85"/>
                                        </p:tgtEl>
                                        <p:attrNameLst>
                                          <p:attrName>style.visibility</p:attrName>
                                        </p:attrNameLst>
                                      </p:cBhvr>
                                      <p:to>
                                        <p:strVal val="visible"/>
                                      </p:to>
                                    </p:set>
                                  </p:childTnLst>
                                </p:cTn>
                              </p:par>
                            </p:childTnLst>
                          </p:cTn>
                        </p:par>
                        <p:par>
                          <p:cTn id="172" fill="hold">
                            <p:stCondLst>
                              <p:cond delay="5100"/>
                            </p:stCondLst>
                            <p:childTnLst>
                              <p:par>
                                <p:cTn id="173" presetID="1" presetClass="entr" presetSubtype="0" fill="hold" grpId="0" nodeType="afterEffect">
                                  <p:stCondLst>
                                    <p:cond delay="100"/>
                                  </p:stCondLst>
                                  <p:childTnLst>
                                    <p:set>
                                      <p:cBhvr>
                                        <p:cTn id="174" dur="1" fill="hold">
                                          <p:stCondLst>
                                            <p:cond delay="0"/>
                                          </p:stCondLst>
                                        </p:cTn>
                                        <p:tgtEl>
                                          <p:spTgt spid="86"/>
                                        </p:tgtEl>
                                        <p:attrNameLst>
                                          <p:attrName>style.visibility</p:attrName>
                                        </p:attrNameLst>
                                      </p:cBhvr>
                                      <p:to>
                                        <p:strVal val="visible"/>
                                      </p:to>
                                    </p:set>
                                  </p:childTnLst>
                                </p:cTn>
                              </p:par>
                            </p:childTnLst>
                          </p:cTn>
                        </p:par>
                        <p:par>
                          <p:cTn id="175" fill="hold">
                            <p:stCondLst>
                              <p:cond delay="5200"/>
                            </p:stCondLst>
                            <p:childTnLst>
                              <p:par>
                                <p:cTn id="176" presetID="1" presetClass="entr" presetSubtype="0" fill="hold" grpId="0" nodeType="afterEffect">
                                  <p:stCondLst>
                                    <p:cond delay="100"/>
                                  </p:stCondLst>
                                  <p:childTnLst>
                                    <p:set>
                                      <p:cBhvr>
                                        <p:cTn id="177" dur="1" fill="hold">
                                          <p:stCondLst>
                                            <p:cond delay="0"/>
                                          </p:stCondLst>
                                        </p:cTn>
                                        <p:tgtEl>
                                          <p:spTgt spid="87"/>
                                        </p:tgtEl>
                                        <p:attrNameLst>
                                          <p:attrName>style.visibility</p:attrName>
                                        </p:attrNameLst>
                                      </p:cBhvr>
                                      <p:to>
                                        <p:strVal val="visible"/>
                                      </p:to>
                                    </p:set>
                                  </p:childTnLst>
                                </p:cTn>
                              </p:par>
                            </p:childTnLst>
                          </p:cTn>
                        </p:par>
                        <p:par>
                          <p:cTn id="178" fill="hold">
                            <p:stCondLst>
                              <p:cond delay="5300"/>
                            </p:stCondLst>
                            <p:childTnLst>
                              <p:par>
                                <p:cTn id="179" presetID="1" presetClass="entr" presetSubtype="0" fill="hold" grpId="0" nodeType="afterEffect">
                                  <p:stCondLst>
                                    <p:cond delay="100"/>
                                  </p:stCondLst>
                                  <p:childTnLst>
                                    <p:set>
                                      <p:cBhvr>
                                        <p:cTn id="180" dur="1" fill="hold">
                                          <p:stCondLst>
                                            <p:cond delay="0"/>
                                          </p:stCondLst>
                                        </p:cTn>
                                        <p:tgtEl>
                                          <p:spTgt spid="88"/>
                                        </p:tgtEl>
                                        <p:attrNameLst>
                                          <p:attrName>style.visibility</p:attrName>
                                        </p:attrNameLst>
                                      </p:cBhvr>
                                      <p:to>
                                        <p:strVal val="visible"/>
                                      </p:to>
                                    </p:set>
                                  </p:childTnLst>
                                </p:cTn>
                              </p:par>
                            </p:childTnLst>
                          </p:cTn>
                        </p:par>
                        <p:par>
                          <p:cTn id="181" fill="hold">
                            <p:stCondLst>
                              <p:cond delay="5400"/>
                            </p:stCondLst>
                            <p:childTnLst>
                              <p:par>
                                <p:cTn id="182" presetID="1" presetClass="entr" presetSubtype="0" fill="hold" grpId="0" nodeType="afterEffect">
                                  <p:stCondLst>
                                    <p:cond delay="100"/>
                                  </p:stCondLst>
                                  <p:childTnLst>
                                    <p:set>
                                      <p:cBhvr>
                                        <p:cTn id="183" dur="1" fill="hold">
                                          <p:stCondLst>
                                            <p:cond delay="0"/>
                                          </p:stCondLst>
                                        </p:cTn>
                                        <p:tgtEl>
                                          <p:spTgt spid="89"/>
                                        </p:tgtEl>
                                        <p:attrNameLst>
                                          <p:attrName>style.visibility</p:attrName>
                                        </p:attrNameLst>
                                      </p:cBhvr>
                                      <p:to>
                                        <p:strVal val="visible"/>
                                      </p:to>
                                    </p:set>
                                  </p:childTnLst>
                                </p:cTn>
                              </p:par>
                            </p:childTnLst>
                          </p:cTn>
                        </p:par>
                        <p:par>
                          <p:cTn id="184" fill="hold">
                            <p:stCondLst>
                              <p:cond delay="5500"/>
                            </p:stCondLst>
                            <p:childTnLst>
                              <p:par>
                                <p:cTn id="185" presetID="1" presetClass="entr" presetSubtype="0" fill="hold" grpId="0" nodeType="afterEffect">
                                  <p:stCondLst>
                                    <p:cond delay="100"/>
                                  </p:stCondLst>
                                  <p:childTnLst>
                                    <p:set>
                                      <p:cBhvr>
                                        <p:cTn id="186" dur="1" fill="hold">
                                          <p:stCondLst>
                                            <p:cond delay="0"/>
                                          </p:stCondLst>
                                        </p:cTn>
                                        <p:tgtEl>
                                          <p:spTgt spid="90"/>
                                        </p:tgtEl>
                                        <p:attrNameLst>
                                          <p:attrName>style.visibility</p:attrName>
                                        </p:attrNameLst>
                                      </p:cBhvr>
                                      <p:to>
                                        <p:strVal val="visible"/>
                                      </p:to>
                                    </p:set>
                                  </p:childTnLst>
                                </p:cTn>
                              </p:par>
                            </p:childTnLst>
                          </p:cTn>
                        </p:par>
                        <p:par>
                          <p:cTn id="187" fill="hold">
                            <p:stCondLst>
                              <p:cond delay="5600"/>
                            </p:stCondLst>
                            <p:childTnLst>
                              <p:par>
                                <p:cTn id="188" presetID="1" presetClass="entr" presetSubtype="0" fill="hold" grpId="0" nodeType="afterEffect">
                                  <p:stCondLst>
                                    <p:cond delay="100"/>
                                  </p:stCondLst>
                                  <p:childTnLst>
                                    <p:set>
                                      <p:cBhvr>
                                        <p:cTn id="189" dur="1" fill="hold">
                                          <p:stCondLst>
                                            <p:cond delay="0"/>
                                          </p:stCondLst>
                                        </p:cTn>
                                        <p:tgtEl>
                                          <p:spTgt spid="91"/>
                                        </p:tgtEl>
                                        <p:attrNameLst>
                                          <p:attrName>style.visibility</p:attrName>
                                        </p:attrNameLst>
                                      </p:cBhvr>
                                      <p:to>
                                        <p:strVal val="visible"/>
                                      </p:to>
                                    </p:set>
                                  </p:childTnLst>
                                </p:cTn>
                              </p:par>
                            </p:childTnLst>
                          </p:cTn>
                        </p:par>
                        <p:par>
                          <p:cTn id="190" fill="hold">
                            <p:stCondLst>
                              <p:cond delay="5700"/>
                            </p:stCondLst>
                            <p:childTnLst>
                              <p:par>
                                <p:cTn id="191" presetID="1" presetClass="entr" presetSubtype="0" fill="hold" grpId="0" nodeType="afterEffect">
                                  <p:stCondLst>
                                    <p:cond delay="100"/>
                                  </p:stCondLst>
                                  <p:childTnLst>
                                    <p:set>
                                      <p:cBhvr>
                                        <p:cTn id="192" dur="1" fill="hold">
                                          <p:stCondLst>
                                            <p:cond delay="0"/>
                                          </p:stCondLst>
                                        </p:cTn>
                                        <p:tgtEl>
                                          <p:spTgt spid="92"/>
                                        </p:tgtEl>
                                        <p:attrNameLst>
                                          <p:attrName>style.visibility</p:attrName>
                                        </p:attrNameLst>
                                      </p:cBhvr>
                                      <p:to>
                                        <p:strVal val="visible"/>
                                      </p:to>
                                    </p:set>
                                  </p:childTnLst>
                                </p:cTn>
                              </p:par>
                            </p:childTnLst>
                          </p:cTn>
                        </p:par>
                        <p:par>
                          <p:cTn id="193" fill="hold">
                            <p:stCondLst>
                              <p:cond delay="5800"/>
                            </p:stCondLst>
                            <p:childTnLst>
                              <p:par>
                                <p:cTn id="194" presetID="1" presetClass="entr" presetSubtype="0" fill="hold" grpId="0" nodeType="afterEffect">
                                  <p:stCondLst>
                                    <p:cond delay="100"/>
                                  </p:stCondLst>
                                  <p:childTnLst>
                                    <p:set>
                                      <p:cBhvr>
                                        <p:cTn id="195" dur="1" fill="hold">
                                          <p:stCondLst>
                                            <p:cond delay="0"/>
                                          </p:stCondLst>
                                        </p:cTn>
                                        <p:tgtEl>
                                          <p:spTgt spid="93"/>
                                        </p:tgtEl>
                                        <p:attrNameLst>
                                          <p:attrName>style.visibility</p:attrName>
                                        </p:attrNameLst>
                                      </p:cBhvr>
                                      <p:to>
                                        <p:strVal val="visible"/>
                                      </p:to>
                                    </p:set>
                                  </p:childTnLst>
                                </p:cTn>
                              </p:par>
                            </p:childTnLst>
                          </p:cTn>
                        </p:par>
                        <p:par>
                          <p:cTn id="196" fill="hold">
                            <p:stCondLst>
                              <p:cond delay="5900"/>
                            </p:stCondLst>
                            <p:childTnLst>
                              <p:par>
                                <p:cTn id="197" presetID="1" presetClass="entr" presetSubtype="0" fill="hold" grpId="0" nodeType="afterEffect">
                                  <p:stCondLst>
                                    <p:cond delay="100"/>
                                  </p:stCondLst>
                                  <p:childTnLst>
                                    <p:set>
                                      <p:cBhvr>
                                        <p:cTn id="198" dur="1" fill="hold">
                                          <p:stCondLst>
                                            <p:cond delay="0"/>
                                          </p:stCondLst>
                                        </p:cTn>
                                        <p:tgtEl>
                                          <p:spTgt spid="94"/>
                                        </p:tgtEl>
                                        <p:attrNameLst>
                                          <p:attrName>style.visibility</p:attrName>
                                        </p:attrNameLst>
                                      </p:cBhvr>
                                      <p:to>
                                        <p:strVal val="visible"/>
                                      </p:to>
                                    </p:set>
                                  </p:childTnLst>
                                </p:cTn>
                              </p:par>
                            </p:childTnLst>
                          </p:cTn>
                        </p:par>
                        <p:par>
                          <p:cTn id="199" fill="hold">
                            <p:stCondLst>
                              <p:cond delay="6000"/>
                            </p:stCondLst>
                            <p:childTnLst>
                              <p:par>
                                <p:cTn id="200" presetID="1" presetClass="entr" presetSubtype="0" fill="hold" grpId="0" nodeType="afterEffect">
                                  <p:stCondLst>
                                    <p:cond delay="100"/>
                                  </p:stCondLst>
                                  <p:childTnLst>
                                    <p:set>
                                      <p:cBhvr>
                                        <p:cTn id="201" dur="1" fill="hold">
                                          <p:stCondLst>
                                            <p:cond delay="0"/>
                                          </p:stCondLst>
                                        </p:cTn>
                                        <p:tgtEl>
                                          <p:spTgt spid="95"/>
                                        </p:tgtEl>
                                        <p:attrNameLst>
                                          <p:attrName>style.visibility</p:attrName>
                                        </p:attrNameLst>
                                      </p:cBhvr>
                                      <p:to>
                                        <p:strVal val="visible"/>
                                      </p:to>
                                    </p:set>
                                  </p:childTnLst>
                                </p:cTn>
                              </p:par>
                            </p:childTnLst>
                          </p:cTn>
                        </p:par>
                        <p:par>
                          <p:cTn id="202" fill="hold">
                            <p:stCondLst>
                              <p:cond delay="6100"/>
                            </p:stCondLst>
                            <p:childTnLst>
                              <p:par>
                                <p:cTn id="203" presetID="1" presetClass="entr" presetSubtype="0" fill="hold" grpId="0" nodeType="afterEffect">
                                  <p:stCondLst>
                                    <p:cond delay="100"/>
                                  </p:stCondLst>
                                  <p:childTnLst>
                                    <p:set>
                                      <p:cBhvr>
                                        <p:cTn id="204" dur="1" fill="hold">
                                          <p:stCondLst>
                                            <p:cond delay="0"/>
                                          </p:stCondLst>
                                        </p:cTn>
                                        <p:tgtEl>
                                          <p:spTgt spid="96"/>
                                        </p:tgtEl>
                                        <p:attrNameLst>
                                          <p:attrName>style.visibility</p:attrName>
                                        </p:attrNameLst>
                                      </p:cBhvr>
                                      <p:to>
                                        <p:strVal val="visible"/>
                                      </p:to>
                                    </p:set>
                                  </p:childTnLst>
                                </p:cTn>
                              </p:par>
                            </p:childTnLst>
                          </p:cTn>
                        </p:par>
                        <p:par>
                          <p:cTn id="205" fill="hold">
                            <p:stCondLst>
                              <p:cond delay="6200"/>
                            </p:stCondLst>
                            <p:childTnLst>
                              <p:par>
                                <p:cTn id="206" presetID="1" presetClass="entr" presetSubtype="0" fill="hold" grpId="0" nodeType="afterEffect">
                                  <p:stCondLst>
                                    <p:cond delay="100"/>
                                  </p:stCondLst>
                                  <p:childTnLst>
                                    <p:set>
                                      <p:cBhvr>
                                        <p:cTn id="207" dur="1" fill="hold">
                                          <p:stCondLst>
                                            <p:cond delay="0"/>
                                          </p:stCondLst>
                                        </p:cTn>
                                        <p:tgtEl>
                                          <p:spTgt spid="97"/>
                                        </p:tgtEl>
                                        <p:attrNameLst>
                                          <p:attrName>style.visibility</p:attrName>
                                        </p:attrNameLst>
                                      </p:cBhvr>
                                      <p:to>
                                        <p:strVal val="visible"/>
                                      </p:to>
                                    </p:set>
                                  </p:childTnLst>
                                </p:cTn>
                              </p:par>
                            </p:childTnLst>
                          </p:cTn>
                        </p:par>
                        <p:par>
                          <p:cTn id="208" fill="hold">
                            <p:stCondLst>
                              <p:cond delay="6300"/>
                            </p:stCondLst>
                            <p:childTnLst>
                              <p:par>
                                <p:cTn id="209" presetID="1" presetClass="entr" presetSubtype="0" fill="hold" grpId="0" nodeType="afterEffect">
                                  <p:stCondLst>
                                    <p:cond delay="100"/>
                                  </p:stCondLst>
                                  <p:childTnLst>
                                    <p:set>
                                      <p:cBhvr>
                                        <p:cTn id="210" dur="1" fill="hold">
                                          <p:stCondLst>
                                            <p:cond delay="0"/>
                                          </p:stCondLst>
                                        </p:cTn>
                                        <p:tgtEl>
                                          <p:spTgt spid="98"/>
                                        </p:tgtEl>
                                        <p:attrNameLst>
                                          <p:attrName>style.visibility</p:attrName>
                                        </p:attrNameLst>
                                      </p:cBhvr>
                                      <p:to>
                                        <p:strVal val="visible"/>
                                      </p:to>
                                    </p:set>
                                  </p:childTnLst>
                                </p:cTn>
                              </p:par>
                            </p:childTnLst>
                          </p:cTn>
                        </p:par>
                      </p:childTnLst>
                    </p:cTn>
                  </p:par>
                  <p:par>
                    <p:cTn id="211" fill="hold">
                      <p:stCondLst>
                        <p:cond delay="indefinite"/>
                      </p:stCondLst>
                      <p:childTnLst>
                        <p:par>
                          <p:cTn id="212" fill="hold">
                            <p:stCondLst>
                              <p:cond delay="0"/>
                            </p:stCondLst>
                            <p:childTnLst>
                              <p:par>
                                <p:cTn id="213" presetID="1" presetClass="exit" presetSubtype="0" fill="hold" grpId="1" nodeType="clickEffect">
                                  <p:stCondLst>
                                    <p:cond delay="0"/>
                                  </p:stCondLst>
                                  <p:childTnLst>
                                    <p:set>
                                      <p:cBhvr>
                                        <p:cTn id="214" dur="1" fill="hold">
                                          <p:stCondLst>
                                            <p:cond delay="0"/>
                                          </p:stCondLst>
                                        </p:cTn>
                                        <p:tgtEl>
                                          <p:spTgt spid="29"/>
                                        </p:tgtEl>
                                        <p:attrNameLst>
                                          <p:attrName>style.visibility</p:attrName>
                                        </p:attrNameLst>
                                      </p:cBhvr>
                                      <p:to>
                                        <p:strVal val="hidden"/>
                                      </p:to>
                                    </p:set>
                                  </p:childTnLst>
                                </p:cTn>
                              </p:par>
                              <p:par>
                                <p:cTn id="215" presetID="1" presetClass="entr" presetSubtype="0" fill="hold" grpId="0" nodeType="withEffect">
                                  <p:stCondLst>
                                    <p:cond delay="0"/>
                                  </p:stCondLst>
                                  <p:childTnLst>
                                    <p:set>
                                      <p:cBhvr>
                                        <p:cTn id="216" dur="1" fill="hold">
                                          <p:stCondLst>
                                            <p:cond delay="0"/>
                                          </p:stCondLst>
                                        </p:cTn>
                                        <p:tgtEl>
                                          <p:spTgt spid="30"/>
                                        </p:tgtEl>
                                        <p:attrNameLst>
                                          <p:attrName>style.visibility</p:attrName>
                                        </p:attrNameLst>
                                      </p:cBhvr>
                                      <p:to>
                                        <p:strVal val="visible"/>
                                      </p:to>
                                    </p:set>
                                  </p:childTnLst>
                                </p:cTn>
                              </p:par>
                            </p:childTnLst>
                          </p:cTn>
                        </p:par>
                      </p:childTnLst>
                    </p:cTn>
                  </p:par>
                  <p:par>
                    <p:cTn id="217" fill="hold">
                      <p:stCondLst>
                        <p:cond delay="indefinite"/>
                      </p:stCondLst>
                      <p:childTnLst>
                        <p:par>
                          <p:cTn id="218" fill="hold">
                            <p:stCondLst>
                              <p:cond delay="0"/>
                            </p:stCondLst>
                            <p:childTnLst>
                              <p:par>
                                <p:cTn id="219" presetID="1" presetClass="entr" presetSubtype="0" fill="hold" grpId="0" nodeType="clickEffect">
                                  <p:stCondLst>
                                    <p:cond delay="0"/>
                                  </p:stCondLst>
                                  <p:childTnLst>
                                    <p:set>
                                      <p:cBhvr>
                                        <p:cTn id="220" dur="1" fill="hold">
                                          <p:stCondLst>
                                            <p:cond delay="0"/>
                                          </p:stCondLst>
                                        </p:cTn>
                                        <p:tgtEl>
                                          <p:spTgt spid="99"/>
                                        </p:tgtEl>
                                        <p:attrNameLst>
                                          <p:attrName>style.visibility</p:attrName>
                                        </p:attrNameLst>
                                      </p:cBhvr>
                                      <p:to>
                                        <p:strVal val="visible"/>
                                      </p:to>
                                    </p:set>
                                  </p:childTnLst>
                                </p:cTn>
                              </p:par>
                            </p:childTnLst>
                          </p:cTn>
                        </p:par>
                        <p:par>
                          <p:cTn id="221" fill="hold">
                            <p:stCondLst>
                              <p:cond delay="0"/>
                            </p:stCondLst>
                            <p:childTnLst>
                              <p:par>
                                <p:cTn id="222" presetID="1" presetClass="entr" presetSubtype="0" fill="hold" grpId="0" nodeType="afterEffect">
                                  <p:stCondLst>
                                    <p:cond delay="100"/>
                                  </p:stCondLst>
                                  <p:childTnLst>
                                    <p:set>
                                      <p:cBhvr>
                                        <p:cTn id="223" dur="1" fill="hold">
                                          <p:stCondLst>
                                            <p:cond delay="0"/>
                                          </p:stCondLst>
                                        </p:cTn>
                                        <p:tgtEl>
                                          <p:spTgt spid="100"/>
                                        </p:tgtEl>
                                        <p:attrNameLst>
                                          <p:attrName>style.visibility</p:attrName>
                                        </p:attrNameLst>
                                      </p:cBhvr>
                                      <p:to>
                                        <p:strVal val="visible"/>
                                      </p:to>
                                    </p:set>
                                  </p:childTnLst>
                                </p:cTn>
                              </p:par>
                            </p:childTnLst>
                          </p:cTn>
                        </p:par>
                        <p:par>
                          <p:cTn id="224" fill="hold">
                            <p:stCondLst>
                              <p:cond delay="100"/>
                            </p:stCondLst>
                            <p:childTnLst>
                              <p:par>
                                <p:cTn id="225" presetID="1" presetClass="entr" presetSubtype="0" fill="hold" grpId="0" nodeType="afterEffect">
                                  <p:stCondLst>
                                    <p:cond delay="100"/>
                                  </p:stCondLst>
                                  <p:childTnLst>
                                    <p:set>
                                      <p:cBhvr>
                                        <p:cTn id="226" dur="1" fill="hold">
                                          <p:stCondLst>
                                            <p:cond delay="0"/>
                                          </p:stCondLst>
                                        </p:cTn>
                                        <p:tgtEl>
                                          <p:spTgt spid="101"/>
                                        </p:tgtEl>
                                        <p:attrNameLst>
                                          <p:attrName>style.visibility</p:attrName>
                                        </p:attrNameLst>
                                      </p:cBhvr>
                                      <p:to>
                                        <p:strVal val="visible"/>
                                      </p:to>
                                    </p:set>
                                  </p:childTnLst>
                                </p:cTn>
                              </p:par>
                            </p:childTnLst>
                          </p:cTn>
                        </p:par>
                        <p:par>
                          <p:cTn id="227" fill="hold">
                            <p:stCondLst>
                              <p:cond delay="200"/>
                            </p:stCondLst>
                            <p:childTnLst>
                              <p:par>
                                <p:cTn id="228" presetID="1" presetClass="entr" presetSubtype="0" fill="hold" grpId="0" nodeType="afterEffect">
                                  <p:stCondLst>
                                    <p:cond delay="100"/>
                                  </p:stCondLst>
                                  <p:childTnLst>
                                    <p:set>
                                      <p:cBhvr>
                                        <p:cTn id="229" dur="1" fill="hold">
                                          <p:stCondLst>
                                            <p:cond delay="0"/>
                                          </p:stCondLst>
                                        </p:cTn>
                                        <p:tgtEl>
                                          <p:spTgt spid="102"/>
                                        </p:tgtEl>
                                        <p:attrNameLst>
                                          <p:attrName>style.visibility</p:attrName>
                                        </p:attrNameLst>
                                      </p:cBhvr>
                                      <p:to>
                                        <p:strVal val="visible"/>
                                      </p:to>
                                    </p:set>
                                  </p:childTnLst>
                                </p:cTn>
                              </p:par>
                            </p:childTnLst>
                          </p:cTn>
                        </p:par>
                        <p:par>
                          <p:cTn id="230" fill="hold">
                            <p:stCondLst>
                              <p:cond delay="300"/>
                            </p:stCondLst>
                            <p:childTnLst>
                              <p:par>
                                <p:cTn id="231" presetID="1" presetClass="entr" presetSubtype="0" fill="hold" grpId="0" nodeType="afterEffect">
                                  <p:stCondLst>
                                    <p:cond delay="100"/>
                                  </p:stCondLst>
                                  <p:childTnLst>
                                    <p:set>
                                      <p:cBhvr>
                                        <p:cTn id="232" dur="1" fill="hold">
                                          <p:stCondLst>
                                            <p:cond delay="0"/>
                                          </p:stCondLst>
                                        </p:cTn>
                                        <p:tgtEl>
                                          <p:spTgt spid="103"/>
                                        </p:tgtEl>
                                        <p:attrNameLst>
                                          <p:attrName>style.visibility</p:attrName>
                                        </p:attrNameLst>
                                      </p:cBhvr>
                                      <p:to>
                                        <p:strVal val="visible"/>
                                      </p:to>
                                    </p:set>
                                  </p:childTnLst>
                                </p:cTn>
                              </p:par>
                            </p:childTnLst>
                          </p:cTn>
                        </p:par>
                        <p:par>
                          <p:cTn id="233" fill="hold">
                            <p:stCondLst>
                              <p:cond delay="400"/>
                            </p:stCondLst>
                            <p:childTnLst>
                              <p:par>
                                <p:cTn id="234" presetID="1" presetClass="entr" presetSubtype="0" fill="hold" grpId="0" nodeType="afterEffect">
                                  <p:stCondLst>
                                    <p:cond delay="100"/>
                                  </p:stCondLst>
                                  <p:childTnLst>
                                    <p:set>
                                      <p:cBhvr>
                                        <p:cTn id="235" dur="1" fill="hold">
                                          <p:stCondLst>
                                            <p:cond delay="0"/>
                                          </p:stCondLst>
                                        </p:cTn>
                                        <p:tgtEl>
                                          <p:spTgt spid="104"/>
                                        </p:tgtEl>
                                        <p:attrNameLst>
                                          <p:attrName>style.visibility</p:attrName>
                                        </p:attrNameLst>
                                      </p:cBhvr>
                                      <p:to>
                                        <p:strVal val="visible"/>
                                      </p:to>
                                    </p:set>
                                  </p:childTnLst>
                                </p:cTn>
                              </p:par>
                            </p:childTnLst>
                          </p:cTn>
                        </p:par>
                        <p:par>
                          <p:cTn id="236" fill="hold">
                            <p:stCondLst>
                              <p:cond delay="500"/>
                            </p:stCondLst>
                            <p:childTnLst>
                              <p:par>
                                <p:cTn id="237" presetID="1" presetClass="entr" presetSubtype="0" fill="hold" grpId="0" nodeType="afterEffect">
                                  <p:stCondLst>
                                    <p:cond delay="100"/>
                                  </p:stCondLst>
                                  <p:childTnLst>
                                    <p:set>
                                      <p:cBhvr>
                                        <p:cTn id="238" dur="1" fill="hold">
                                          <p:stCondLst>
                                            <p:cond delay="0"/>
                                          </p:stCondLst>
                                        </p:cTn>
                                        <p:tgtEl>
                                          <p:spTgt spid="105"/>
                                        </p:tgtEl>
                                        <p:attrNameLst>
                                          <p:attrName>style.visibility</p:attrName>
                                        </p:attrNameLst>
                                      </p:cBhvr>
                                      <p:to>
                                        <p:strVal val="visible"/>
                                      </p:to>
                                    </p:set>
                                  </p:childTnLst>
                                </p:cTn>
                              </p:par>
                            </p:childTnLst>
                          </p:cTn>
                        </p:par>
                        <p:par>
                          <p:cTn id="239" fill="hold">
                            <p:stCondLst>
                              <p:cond delay="600"/>
                            </p:stCondLst>
                            <p:childTnLst>
                              <p:par>
                                <p:cTn id="240" presetID="1" presetClass="entr" presetSubtype="0" fill="hold" grpId="0" nodeType="afterEffect">
                                  <p:stCondLst>
                                    <p:cond delay="100"/>
                                  </p:stCondLst>
                                  <p:childTnLst>
                                    <p:set>
                                      <p:cBhvr>
                                        <p:cTn id="241" dur="1" fill="hold">
                                          <p:stCondLst>
                                            <p:cond delay="0"/>
                                          </p:stCondLst>
                                        </p:cTn>
                                        <p:tgtEl>
                                          <p:spTgt spid="106"/>
                                        </p:tgtEl>
                                        <p:attrNameLst>
                                          <p:attrName>style.visibility</p:attrName>
                                        </p:attrNameLst>
                                      </p:cBhvr>
                                      <p:to>
                                        <p:strVal val="visible"/>
                                      </p:to>
                                    </p:set>
                                  </p:childTnLst>
                                </p:cTn>
                              </p:par>
                            </p:childTnLst>
                          </p:cTn>
                        </p:par>
                        <p:par>
                          <p:cTn id="242" fill="hold">
                            <p:stCondLst>
                              <p:cond delay="700"/>
                            </p:stCondLst>
                            <p:childTnLst>
                              <p:par>
                                <p:cTn id="243" presetID="1" presetClass="entr" presetSubtype="0" fill="hold" grpId="0" nodeType="afterEffect">
                                  <p:stCondLst>
                                    <p:cond delay="100"/>
                                  </p:stCondLst>
                                  <p:childTnLst>
                                    <p:set>
                                      <p:cBhvr>
                                        <p:cTn id="244" dur="1" fill="hold">
                                          <p:stCondLst>
                                            <p:cond delay="0"/>
                                          </p:stCondLst>
                                        </p:cTn>
                                        <p:tgtEl>
                                          <p:spTgt spid="107"/>
                                        </p:tgtEl>
                                        <p:attrNameLst>
                                          <p:attrName>style.visibility</p:attrName>
                                        </p:attrNameLst>
                                      </p:cBhvr>
                                      <p:to>
                                        <p:strVal val="visible"/>
                                      </p:to>
                                    </p:set>
                                  </p:childTnLst>
                                </p:cTn>
                              </p:par>
                            </p:childTnLst>
                          </p:cTn>
                        </p:par>
                        <p:par>
                          <p:cTn id="245" fill="hold">
                            <p:stCondLst>
                              <p:cond delay="800"/>
                            </p:stCondLst>
                            <p:childTnLst>
                              <p:par>
                                <p:cTn id="246" presetID="1" presetClass="entr" presetSubtype="0" fill="hold" grpId="0" nodeType="afterEffect">
                                  <p:stCondLst>
                                    <p:cond delay="100"/>
                                  </p:stCondLst>
                                  <p:childTnLst>
                                    <p:set>
                                      <p:cBhvr>
                                        <p:cTn id="247" dur="1" fill="hold">
                                          <p:stCondLst>
                                            <p:cond delay="0"/>
                                          </p:stCondLst>
                                        </p:cTn>
                                        <p:tgtEl>
                                          <p:spTgt spid="108"/>
                                        </p:tgtEl>
                                        <p:attrNameLst>
                                          <p:attrName>style.visibility</p:attrName>
                                        </p:attrNameLst>
                                      </p:cBhvr>
                                      <p:to>
                                        <p:strVal val="visible"/>
                                      </p:to>
                                    </p:set>
                                  </p:childTnLst>
                                </p:cTn>
                              </p:par>
                            </p:childTnLst>
                          </p:cTn>
                        </p:par>
                        <p:par>
                          <p:cTn id="248" fill="hold">
                            <p:stCondLst>
                              <p:cond delay="900"/>
                            </p:stCondLst>
                            <p:childTnLst>
                              <p:par>
                                <p:cTn id="249" presetID="1" presetClass="entr" presetSubtype="0" fill="hold" grpId="0" nodeType="afterEffect">
                                  <p:stCondLst>
                                    <p:cond delay="100"/>
                                  </p:stCondLst>
                                  <p:childTnLst>
                                    <p:set>
                                      <p:cBhvr>
                                        <p:cTn id="250" dur="1" fill="hold">
                                          <p:stCondLst>
                                            <p:cond delay="0"/>
                                          </p:stCondLst>
                                        </p:cTn>
                                        <p:tgtEl>
                                          <p:spTgt spid="109"/>
                                        </p:tgtEl>
                                        <p:attrNameLst>
                                          <p:attrName>style.visibility</p:attrName>
                                        </p:attrNameLst>
                                      </p:cBhvr>
                                      <p:to>
                                        <p:strVal val="visible"/>
                                      </p:to>
                                    </p:set>
                                  </p:childTnLst>
                                </p:cTn>
                              </p:par>
                            </p:childTnLst>
                          </p:cTn>
                        </p:par>
                        <p:par>
                          <p:cTn id="251" fill="hold">
                            <p:stCondLst>
                              <p:cond delay="1000"/>
                            </p:stCondLst>
                            <p:childTnLst>
                              <p:par>
                                <p:cTn id="252" presetID="1" presetClass="entr" presetSubtype="0" fill="hold" grpId="0" nodeType="afterEffect">
                                  <p:stCondLst>
                                    <p:cond delay="100"/>
                                  </p:stCondLst>
                                  <p:childTnLst>
                                    <p:set>
                                      <p:cBhvr>
                                        <p:cTn id="253" dur="1" fill="hold">
                                          <p:stCondLst>
                                            <p:cond delay="0"/>
                                          </p:stCondLst>
                                        </p:cTn>
                                        <p:tgtEl>
                                          <p:spTgt spid="110"/>
                                        </p:tgtEl>
                                        <p:attrNameLst>
                                          <p:attrName>style.visibility</p:attrName>
                                        </p:attrNameLst>
                                      </p:cBhvr>
                                      <p:to>
                                        <p:strVal val="visible"/>
                                      </p:to>
                                    </p:set>
                                  </p:childTnLst>
                                </p:cTn>
                              </p:par>
                            </p:childTnLst>
                          </p:cTn>
                        </p:par>
                        <p:par>
                          <p:cTn id="254" fill="hold">
                            <p:stCondLst>
                              <p:cond delay="1100"/>
                            </p:stCondLst>
                            <p:childTnLst>
                              <p:par>
                                <p:cTn id="255" presetID="1" presetClass="entr" presetSubtype="0" fill="hold" grpId="0" nodeType="afterEffect">
                                  <p:stCondLst>
                                    <p:cond delay="100"/>
                                  </p:stCondLst>
                                  <p:childTnLst>
                                    <p:set>
                                      <p:cBhvr>
                                        <p:cTn id="256" dur="1" fill="hold">
                                          <p:stCondLst>
                                            <p:cond delay="0"/>
                                          </p:stCondLst>
                                        </p:cTn>
                                        <p:tgtEl>
                                          <p:spTgt spid="111"/>
                                        </p:tgtEl>
                                        <p:attrNameLst>
                                          <p:attrName>style.visibility</p:attrName>
                                        </p:attrNameLst>
                                      </p:cBhvr>
                                      <p:to>
                                        <p:strVal val="visible"/>
                                      </p:to>
                                    </p:set>
                                  </p:childTnLst>
                                </p:cTn>
                              </p:par>
                            </p:childTnLst>
                          </p:cTn>
                        </p:par>
                        <p:par>
                          <p:cTn id="257" fill="hold">
                            <p:stCondLst>
                              <p:cond delay="1200"/>
                            </p:stCondLst>
                            <p:childTnLst>
                              <p:par>
                                <p:cTn id="258" presetID="1" presetClass="entr" presetSubtype="0" fill="hold" grpId="0" nodeType="afterEffect">
                                  <p:stCondLst>
                                    <p:cond delay="100"/>
                                  </p:stCondLst>
                                  <p:childTnLst>
                                    <p:set>
                                      <p:cBhvr>
                                        <p:cTn id="259" dur="1" fill="hold">
                                          <p:stCondLst>
                                            <p:cond delay="0"/>
                                          </p:stCondLst>
                                        </p:cTn>
                                        <p:tgtEl>
                                          <p:spTgt spid="112"/>
                                        </p:tgtEl>
                                        <p:attrNameLst>
                                          <p:attrName>style.visibility</p:attrName>
                                        </p:attrNameLst>
                                      </p:cBhvr>
                                      <p:to>
                                        <p:strVal val="visible"/>
                                      </p:to>
                                    </p:set>
                                  </p:childTnLst>
                                </p:cTn>
                              </p:par>
                            </p:childTnLst>
                          </p:cTn>
                        </p:par>
                        <p:par>
                          <p:cTn id="260" fill="hold">
                            <p:stCondLst>
                              <p:cond delay="1300"/>
                            </p:stCondLst>
                            <p:childTnLst>
                              <p:par>
                                <p:cTn id="261" presetID="1" presetClass="entr" presetSubtype="0" fill="hold" grpId="0" nodeType="afterEffect">
                                  <p:stCondLst>
                                    <p:cond delay="100"/>
                                  </p:stCondLst>
                                  <p:childTnLst>
                                    <p:set>
                                      <p:cBhvr>
                                        <p:cTn id="262" dur="1" fill="hold">
                                          <p:stCondLst>
                                            <p:cond delay="0"/>
                                          </p:stCondLst>
                                        </p:cTn>
                                        <p:tgtEl>
                                          <p:spTgt spid="113"/>
                                        </p:tgtEl>
                                        <p:attrNameLst>
                                          <p:attrName>style.visibility</p:attrName>
                                        </p:attrNameLst>
                                      </p:cBhvr>
                                      <p:to>
                                        <p:strVal val="visible"/>
                                      </p:to>
                                    </p:set>
                                  </p:childTnLst>
                                </p:cTn>
                              </p:par>
                            </p:childTnLst>
                          </p:cTn>
                        </p:par>
                        <p:par>
                          <p:cTn id="263" fill="hold">
                            <p:stCondLst>
                              <p:cond delay="1400"/>
                            </p:stCondLst>
                            <p:childTnLst>
                              <p:par>
                                <p:cTn id="264" presetID="1" presetClass="entr" presetSubtype="0" fill="hold" grpId="0" nodeType="afterEffect">
                                  <p:stCondLst>
                                    <p:cond delay="100"/>
                                  </p:stCondLst>
                                  <p:childTnLst>
                                    <p:set>
                                      <p:cBhvr>
                                        <p:cTn id="265" dur="1" fill="hold">
                                          <p:stCondLst>
                                            <p:cond delay="0"/>
                                          </p:stCondLst>
                                        </p:cTn>
                                        <p:tgtEl>
                                          <p:spTgt spid="114"/>
                                        </p:tgtEl>
                                        <p:attrNameLst>
                                          <p:attrName>style.visibility</p:attrName>
                                        </p:attrNameLst>
                                      </p:cBhvr>
                                      <p:to>
                                        <p:strVal val="visible"/>
                                      </p:to>
                                    </p:set>
                                  </p:childTnLst>
                                </p:cTn>
                              </p:par>
                            </p:childTnLst>
                          </p:cTn>
                        </p:par>
                        <p:par>
                          <p:cTn id="266" fill="hold">
                            <p:stCondLst>
                              <p:cond delay="1500"/>
                            </p:stCondLst>
                            <p:childTnLst>
                              <p:par>
                                <p:cTn id="267" presetID="1" presetClass="entr" presetSubtype="0" fill="hold" grpId="0" nodeType="afterEffect">
                                  <p:stCondLst>
                                    <p:cond delay="100"/>
                                  </p:stCondLst>
                                  <p:childTnLst>
                                    <p:set>
                                      <p:cBhvr>
                                        <p:cTn id="268" dur="1" fill="hold">
                                          <p:stCondLst>
                                            <p:cond delay="0"/>
                                          </p:stCondLst>
                                        </p:cTn>
                                        <p:tgtEl>
                                          <p:spTgt spid="115"/>
                                        </p:tgtEl>
                                        <p:attrNameLst>
                                          <p:attrName>style.visibility</p:attrName>
                                        </p:attrNameLst>
                                      </p:cBhvr>
                                      <p:to>
                                        <p:strVal val="visible"/>
                                      </p:to>
                                    </p:set>
                                  </p:childTnLst>
                                </p:cTn>
                              </p:par>
                            </p:childTnLst>
                          </p:cTn>
                        </p:par>
                        <p:par>
                          <p:cTn id="269" fill="hold">
                            <p:stCondLst>
                              <p:cond delay="1600"/>
                            </p:stCondLst>
                            <p:childTnLst>
                              <p:par>
                                <p:cTn id="270" presetID="1" presetClass="entr" presetSubtype="0" fill="hold" grpId="0" nodeType="afterEffect">
                                  <p:stCondLst>
                                    <p:cond delay="100"/>
                                  </p:stCondLst>
                                  <p:childTnLst>
                                    <p:set>
                                      <p:cBhvr>
                                        <p:cTn id="271" dur="1" fill="hold">
                                          <p:stCondLst>
                                            <p:cond delay="0"/>
                                          </p:stCondLst>
                                        </p:cTn>
                                        <p:tgtEl>
                                          <p:spTgt spid="116"/>
                                        </p:tgtEl>
                                        <p:attrNameLst>
                                          <p:attrName>style.visibility</p:attrName>
                                        </p:attrNameLst>
                                      </p:cBhvr>
                                      <p:to>
                                        <p:strVal val="visible"/>
                                      </p:to>
                                    </p:set>
                                  </p:childTnLst>
                                </p:cTn>
                              </p:par>
                            </p:childTnLst>
                          </p:cTn>
                        </p:par>
                        <p:par>
                          <p:cTn id="272" fill="hold">
                            <p:stCondLst>
                              <p:cond delay="1700"/>
                            </p:stCondLst>
                            <p:childTnLst>
                              <p:par>
                                <p:cTn id="273" presetID="1" presetClass="entr" presetSubtype="0" fill="hold" grpId="0" nodeType="afterEffect">
                                  <p:stCondLst>
                                    <p:cond delay="100"/>
                                  </p:stCondLst>
                                  <p:childTnLst>
                                    <p:set>
                                      <p:cBhvr>
                                        <p:cTn id="274" dur="1" fill="hold">
                                          <p:stCondLst>
                                            <p:cond delay="0"/>
                                          </p:stCondLst>
                                        </p:cTn>
                                        <p:tgtEl>
                                          <p:spTgt spid="117"/>
                                        </p:tgtEl>
                                        <p:attrNameLst>
                                          <p:attrName>style.visibility</p:attrName>
                                        </p:attrNameLst>
                                      </p:cBhvr>
                                      <p:to>
                                        <p:strVal val="visible"/>
                                      </p:to>
                                    </p:set>
                                  </p:childTnLst>
                                </p:cTn>
                              </p:par>
                            </p:childTnLst>
                          </p:cTn>
                        </p:par>
                        <p:par>
                          <p:cTn id="275" fill="hold">
                            <p:stCondLst>
                              <p:cond delay="1800"/>
                            </p:stCondLst>
                            <p:childTnLst>
                              <p:par>
                                <p:cTn id="276" presetID="1" presetClass="entr" presetSubtype="0" fill="hold" grpId="0" nodeType="afterEffect">
                                  <p:stCondLst>
                                    <p:cond delay="100"/>
                                  </p:stCondLst>
                                  <p:childTnLst>
                                    <p:set>
                                      <p:cBhvr>
                                        <p:cTn id="277" dur="1" fill="hold">
                                          <p:stCondLst>
                                            <p:cond delay="0"/>
                                          </p:stCondLst>
                                        </p:cTn>
                                        <p:tgtEl>
                                          <p:spTgt spid="118"/>
                                        </p:tgtEl>
                                        <p:attrNameLst>
                                          <p:attrName>style.visibility</p:attrName>
                                        </p:attrNameLst>
                                      </p:cBhvr>
                                      <p:to>
                                        <p:strVal val="visible"/>
                                      </p:to>
                                    </p:set>
                                  </p:childTnLst>
                                </p:cTn>
                              </p:par>
                            </p:childTnLst>
                          </p:cTn>
                        </p:par>
                        <p:par>
                          <p:cTn id="278" fill="hold">
                            <p:stCondLst>
                              <p:cond delay="1900"/>
                            </p:stCondLst>
                            <p:childTnLst>
                              <p:par>
                                <p:cTn id="279" presetID="1" presetClass="entr" presetSubtype="0" fill="hold" grpId="0" nodeType="afterEffect">
                                  <p:stCondLst>
                                    <p:cond delay="100"/>
                                  </p:stCondLst>
                                  <p:childTnLst>
                                    <p:set>
                                      <p:cBhvr>
                                        <p:cTn id="280" dur="1" fill="hold">
                                          <p:stCondLst>
                                            <p:cond delay="0"/>
                                          </p:stCondLst>
                                        </p:cTn>
                                        <p:tgtEl>
                                          <p:spTgt spid="119"/>
                                        </p:tgtEl>
                                        <p:attrNameLst>
                                          <p:attrName>style.visibility</p:attrName>
                                        </p:attrNameLst>
                                      </p:cBhvr>
                                      <p:to>
                                        <p:strVal val="visible"/>
                                      </p:to>
                                    </p:set>
                                  </p:childTnLst>
                                </p:cTn>
                              </p:par>
                            </p:childTnLst>
                          </p:cTn>
                        </p:par>
                        <p:par>
                          <p:cTn id="281" fill="hold">
                            <p:stCondLst>
                              <p:cond delay="2000"/>
                            </p:stCondLst>
                            <p:childTnLst>
                              <p:par>
                                <p:cTn id="282" presetID="1" presetClass="entr" presetSubtype="0" fill="hold" grpId="0" nodeType="afterEffect">
                                  <p:stCondLst>
                                    <p:cond delay="100"/>
                                  </p:stCondLst>
                                  <p:childTnLst>
                                    <p:set>
                                      <p:cBhvr>
                                        <p:cTn id="283" dur="1" fill="hold">
                                          <p:stCondLst>
                                            <p:cond delay="0"/>
                                          </p:stCondLst>
                                        </p:cTn>
                                        <p:tgtEl>
                                          <p:spTgt spid="120"/>
                                        </p:tgtEl>
                                        <p:attrNameLst>
                                          <p:attrName>style.visibility</p:attrName>
                                        </p:attrNameLst>
                                      </p:cBhvr>
                                      <p:to>
                                        <p:strVal val="visible"/>
                                      </p:to>
                                    </p:set>
                                  </p:childTnLst>
                                </p:cTn>
                              </p:par>
                            </p:childTnLst>
                          </p:cTn>
                        </p:par>
                        <p:par>
                          <p:cTn id="284" fill="hold">
                            <p:stCondLst>
                              <p:cond delay="2100"/>
                            </p:stCondLst>
                            <p:childTnLst>
                              <p:par>
                                <p:cTn id="285" presetID="1" presetClass="entr" presetSubtype="0" fill="hold" grpId="0" nodeType="afterEffect">
                                  <p:stCondLst>
                                    <p:cond delay="100"/>
                                  </p:stCondLst>
                                  <p:childTnLst>
                                    <p:set>
                                      <p:cBhvr>
                                        <p:cTn id="286" dur="1" fill="hold">
                                          <p:stCondLst>
                                            <p:cond delay="0"/>
                                          </p:stCondLst>
                                        </p:cTn>
                                        <p:tgtEl>
                                          <p:spTgt spid="121"/>
                                        </p:tgtEl>
                                        <p:attrNameLst>
                                          <p:attrName>style.visibility</p:attrName>
                                        </p:attrNameLst>
                                      </p:cBhvr>
                                      <p:to>
                                        <p:strVal val="visible"/>
                                      </p:to>
                                    </p:set>
                                  </p:childTnLst>
                                </p:cTn>
                              </p:par>
                            </p:childTnLst>
                          </p:cTn>
                        </p:par>
                        <p:par>
                          <p:cTn id="287" fill="hold">
                            <p:stCondLst>
                              <p:cond delay="2200"/>
                            </p:stCondLst>
                            <p:childTnLst>
                              <p:par>
                                <p:cTn id="288" presetID="1" presetClass="entr" presetSubtype="0" fill="hold" grpId="0" nodeType="afterEffect">
                                  <p:stCondLst>
                                    <p:cond delay="100"/>
                                  </p:stCondLst>
                                  <p:childTnLst>
                                    <p:set>
                                      <p:cBhvr>
                                        <p:cTn id="289" dur="1" fill="hold">
                                          <p:stCondLst>
                                            <p:cond delay="0"/>
                                          </p:stCondLst>
                                        </p:cTn>
                                        <p:tgtEl>
                                          <p:spTgt spid="122"/>
                                        </p:tgtEl>
                                        <p:attrNameLst>
                                          <p:attrName>style.visibility</p:attrName>
                                        </p:attrNameLst>
                                      </p:cBhvr>
                                      <p:to>
                                        <p:strVal val="visible"/>
                                      </p:to>
                                    </p:set>
                                  </p:childTnLst>
                                </p:cTn>
                              </p:par>
                            </p:childTnLst>
                          </p:cTn>
                        </p:par>
                        <p:par>
                          <p:cTn id="290" fill="hold">
                            <p:stCondLst>
                              <p:cond delay="2300"/>
                            </p:stCondLst>
                            <p:childTnLst>
                              <p:par>
                                <p:cTn id="291" presetID="1" presetClass="entr" presetSubtype="0" fill="hold" grpId="0" nodeType="afterEffect">
                                  <p:stCondLst>
                                    <p:cond delay="100"/>
                                  </p:stCondLst>
                                  <p:childTnLst>
                                    <p:set>
                                      <p:cBhvr>
                                        <p:cTn id="292" dur="1" fill="hold">
                                          <p:stCondLst>
                                            <p:cond delay="0"/>
                                          </p:stCondLst>
                                        </p:cTn>
                                        <p:tgtEl>
                                          <p:spTgt spid="123"/>
                                        </p:tgtEl>
                                        <p:attrNameLst>
                                          <p:attrName>style.visibility</p:attrName>
                                        </p:attrNameLst>
                                      </p:cBhvr>
                                      <p:to>
                                        <p:strVal val="visible"/>
                                      </p:to>
                                    </p:set>
                                  </p:childTnLst>
                                </p:cTn>
                              </p:par>
                            </p:childTnLst>
                          </p:cTn>
                        </p:par>
                        <p:par>
                          <p:cTn id="293" fill="hold">
                            <p:stCondLst>
                              <p:cond delay="2400"/>
                            </p:stCondLst>
                            <p:childTnLst>
                              <p:par>
                                <p:cTn id="294" presetID="1" presetClass="entr" presetSubtype="0" fill="hold" grpId="0" nodeType="afterEffect">
                                  <p:stCondLst>
                                    <p:cond delay="100"/>
                                  </p:stCondLst>
                                  <p:childTnLst>
                                    <p:set>
                                      <p:cBhvr>
                                        <p:cTn id="295" dur="1" fill="hold">
                                          <p:stCondLst>
                                            <p:cond delay="0"/>
                                          </p:stCondLst>
                                        </p:cTn>
                                        <p:tgtEl>
                                          <p:spTgt spid="124"/>
                                        </p:tgtEl>
                                        <p:attrNameLst>
                                          <p:attrName>style.visibility</p:attrName>
                                        </p:attrNameLst>
                                      </p:cBhvr>
                                      <p:to>
                                        <p:strVal val="visible"/>
                                      </p:to>
                                    </p:set>
                                  </p:childTnLst>
                                </p:cTn>
                              </p:par>
                            </p:childTnLst>
                          </p:cTn>
                        </p:par>
                        <p:par>
                          <p:cTn id="296" fill="hold">
                            <p:stCondLst>
                              <p:cond delay="2500"/>
                            </p:stCondLst>
                            <p:childTnLst>
                              <p:par>
                                <p:cTn id="297" presetID="1" presetClass="entr" presetSubtype="0" fill="hold" grpId="0" nodeType="afterEffect">
                                  <p:stCondLst>
                                    <p:cond delay="100"/>
                                  </p:stCondLst>
                                  <p:childTnLst>
                                    <p:set>
                                      <p:cBhvr>
                                        <p:cTn id="298" dur="1" fill="hold">
                                          <p:stCondLst>
                                            <p:cond delay="0"/>
                                          </p:stCondLst>
                                        </p:cTn>
                                        <p:tgtEl>
                                          <p:spTgt spid="125"/>
                                        </p:tgtEl>
                                        <p:attrNameLst>
                                          <p:attrName>style.visibility</p:attrName>
                                        </p:attrNameLst>
                                      </p:cBhvr>
                                      <p:to>
                                        <p:strVal val="visible"/>
                                      </p:to>
                                    </p:set>
                                  </p:childTnLst>
                                </p:cTn>
                              </p:par>
                            </p:childTnLst>
                          </p:cTn>
                        </p:par>
                        <p:par>
                          <p:cTn id="299" fill="hold">
                            <p:stCondLst>
                              <p:cond delay="2600"/>
                            </p:stCondLst>
                            <p:childTnLst>
                              <p:par>
                                <p:cTn id="300" presetID="1" presetClass="entr" presetSubtype="0" fill="hold" grpId="0" nodeType="afterEffect">
                                  <p:stCondLst>
                                    <p:cond delay="100"/>
                                  </p:stCondLst>
                                  <p:childTnLst>
                                    <p:set>
                                      <p:cBhvr>
                                        <p:cTn id="301" dur="1" fill="hold">
                                          <p:stCondLst>
                                            <p:cond delay="0"/>
                                          </p:stCondLst>
                                        </p:cTn>
                                        <p:tgtEl>
                                          <p:spTgt spid="126"/>
                                        </p:tgtEl>
                                        <p:attrNameLst>
                                          <p:attrName>style.visibility</p:attrName>
                                        </p:attrNameLst>
                                      </p:cBhvr>
                                      <p:to>
                                        <p:strVal val="visible"/>
                                      </p:to>
                                    </p:set>
                                  </p:childTnLst>
                                </p:cTn>
                              </p:par>
                            </p:childTnLst>
                          </p:cTn>
                        </p:par>
                        <p:par>
                          <p:cTn id="302" fill="hold">
                            <p:stCondLst>
                              <p:cond delay="2700"/>
                            </p:stCondLst>
                            <p:childTnLst>
                              <p:par>
                                <p:cTn id="303" presetID="1" presetClass="entr" presetSubtype="0" fill="hold" grpId="0" nodeType="afterEffect">
                                  <p:stCondLst>
                                    <p:cond delay="100"/>
                                  </p:stCondLst>
                                  <p:childTnLst>
                                    <p:set>
                                      <p:cBhvr>
                                        <p:cTn id="304" dur="1" fill="hold">
                                          <p:stCondLst>
                                            <p:cond delay="0"/>
                                          </p:stCondLst>
                                        </p:cTn>
                                        <p:tgtEl>
                                          <p:spTgt spid="127"/>
                                        </p:tgtEl>
                                        <p:attrNameLst>
                                          <p:attrName>style.visibility</p:attrName>
                                        </p:attrNameLst>
                                      </p:cBhvr>
                                      <p:to>
                                        <p:strVal val="visible"/>
                                      </p:to>
                                    </p:set>
                                  </p:childTnLst>
                                </p:cTn>
                              </p:par>
                            </p:childTnLst>
                          </p:cTn>
                        </p:par>
                        <p:par>
                          <p:cTn id="305" fill="hold">
                            <p:stCondLst>
                              <p:cond delay="2800"/>
                            </p:stCondLst>
                            <p:childTnLst>
                              <p:par>
                                <p:cTn id="306" presetID="1" presetClass="entr" presetSubtype="0" fill="hold" grpId="0" nodeType="afterEffect">
                                  <p:stCondLst>
                                    <p:cond delay="100"/>
                                  </p:stCondLst>
                                  <p:childTnLst>
                                    <p:set>
                                      <p:cBhvr>
                                        <p:cTn id="307" dur="1" fill="hold">
                                          <p:stCondLst>
                                            <p:cond delay="0"/>
                                          </p:stCondLst>
                                        </p:cTn>
                                        <p:tgtEl>
                                          <p:spTgt spid="128"/>
                                        </p:tgtEl>
                                        <p:attrNameLst>
                                          <p:attrName>style.visibility</p:attrName>
                                        </p:attrNameLst>
                                      </p:cBhvr>
                                      <p:to>
                                        <p:strVal val="visible"/>
                                      </p:to>
                                    </p:set>
                                  </p:childTnLst>
                                </p:cTn>
                              </p:par>
                            </p:childTnLst>
                          </p:cTn>
                        </p:par>
                        <p:par>
                          <p:cTn id="308" fill="hold">
                            <p:stCondLst>
                              <p:cond delay="2900"/>
                            </p:stCondLst>
                            <p:childTnLst>
                              <p:par>
                                <p:cTn id="309" presetID="1" presetClass="entr" presetSubtype="0" fill="hold" grpId="0" nodeType="afterEffect">
                                  <p:stCondLst>
                                    <p:cond delay="100"/>
                                  </p:stCondLst>
                                  <p:childTnLst>
                                    <p:set>
                                      <p:cBhvr>
                                        <p:cTn id="310" dur="1" fill="hold">
                                          <p:stCondLst>
                                            <p:cond delay="0"/>
                                          </p:stCondLst>
                                        </p:cTn>
                                        <p:tgtEl>
                                          <p:spTgt spid="129"/>
                                        </p:tgtEl>
                                        <p:attrNameLst>
                                          <p:attrName>style.visibility</p:attrName>
                                        </p:attrNameLst>
                                      </p:cBhvr>
                                      <p:to>
                                        <p:strVal val="visible"/>
                                      </p:to>
                                    </p:set>
                                  </p:childTnLst>
                                </p:cTn>
                              </p:par>
                            </p:childTnLst>
                          </p:cTn>
                        </p:par>
                        <p:par>
                          <p:cTn id="311" fill="hold">
                            <p:stCondLst>
                              <p:cond delay="3000"/>
                            </p:stCondLst>
                            <p:childTnLst>
                              <p:par>
                                <p:cTn id="312" presetID="1" presetClass="entr" presetSubtype="0" fill="hold" grpId="0" nodeType="afterEffect">
                                  <p:stCondLst>
                                    <p:cond delay="100"/>
                                  </p:stCondLst>
                                  <p:childTnLst>
                                    <p:set>
                                      <p:cBhvr>
                                        <p:cTn id="313" dur="1" fill="hold">
                                          <p:stCondLst>
                                            <p:cond delay="0"/>
                                          </p:stCondLst>
                                        </p:cTn>
                                        <p:tgtEl>
                                          <p:spTgt spid="130"/>
                                        </p:tgtEl>
                                        <p:attrNameLst>
                                          <p:attrName>style.visibility</p:attrName>
                                        </p:attrNameLst>
                                      </p:cBhvr>
                                      <p:to>
                                        <p:strVal val="visible"/>
                                      </p:to>
                                    </p:set>
                                  </p:childTnLst>
                                </p:cTn>
                              </p:par>
                            </p:childTnLst>
                          </p:cTn>
                        </p:par>
                        <p:par>
                          <p:cTn id="314" fill="hold">
                            <p:stCondLst>
                              <p:cond delay="3100"/>
                            </p:stCondLst>
                            <p:childTnLst>
                              <p:par>
                                <p:cTn id="315" presetID="1" presetClass="entr" presetSubtype="0" fill="hold" grpId="0" nodeType="afterEffect">
                                  <p:stCondLst>
                                    <p:cond delay="100"/>
                                  </p:stCondLst>
                                  <p:childTnLst>
                                    <p:set>
                                      <p:cBhvr>
                                        <p:cTn id="316" dur="1" fill="hold">
                                          <p:stCondLst>
                                            <p:cond delay="0"/>
                                          </p:stCondLst>
                                        </p:cTn>
                                        <p:tgtEl>
                                          <p:spTgt spid="131"/>
                                        </p:tgtEl>
                                        <p:attrNameLst>
                                          <p:attrName>style.visibility</p:attrName>
                                        </p:attrNameLst>
                                      </p:cBhvr>
                                      <p:to>
                                        <p:strVal val="visible"/>
                                      </p:to>
                                    </p:set>
                                  </p:childTnLst>
                                </p:cTn>
                              </p:par>
                            </p:childTnLst>
                          </p:cTn>
                        </p:par>
                      </p:childTnLst>
                    </p:cTn>
                  </p:par>
                  <p:par>
                    <p:cTn id="317" fill="hold">
                      <p:stCondLst>
                        <p:cond delay="indefinite"/>
                      </p:stCondLst>
                      <p:childTnLst>
                        <p:par>
                          <p:cTn id="318" fill="hold">
                            <p:stCondLst>
                              <p:cond delay="0"/>
                            </p:stCondLst>
                            <p:childTnLst>
                              <p:par>
                                <p:cTn id="319" presetID="1" presetClass="entr" presetSubtype="0" fill="hold" grpId="2" nodeType="clickEffect">
                                  <p:stCondLst>
                                    <p:cond delay="0"/>
                                  </p:stCondLst>
                                  <p:childTnLst>
                                    <p:set>
                                      <p:cBhvr>
                                        <p:cTn id="32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8" grpId="0" animBg="1"/>
      <p:bldP spid="29" grpId="0" animBg="1"/>
      <p:bldP spid="29" grpId="1" animBg="1"/>
      <p:bldP spid="29" grpId="2" animBg="1"/>
      <p:bldP spid="30" grpId="0" animBg="1"/>
      <p:bldP spid="31" grpId="0" animBg="1"/>
      <p:bldP spid="32" grpId="0" animBg="1"/>
      <p:bldP spid="33" grpId="0" animBg="1"/>
      <p:bldP spid="34" grpId="0" animBg="1"/>
      <p:bldP spid="35" grpId="0" animBg="1"/>
      <p:bldP spid="36" grpId="0" animBg="1"/>
      <p:bldP spid="37"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Rectangle 2"/>
          <p:cNvSpPr>
            <a:spLocks noGrp="1" noChangeArrowheads="1"/>
          </p:cNvSpPr>
          <p:nvPr>
            <p:ph type="title"/>
          </p:nvPr>
        </p:nvSpPr>
        <p:spPr>
          <a:xfrm>
            <a:off x="0" y="76200"/>
            <a:ext cx="9144000" cy="1143000"/>
          </a:xfrm>
          <a:ln/>
        </p:spPr>
        <p:txBody>
          <a:bodyPr/>
          <a:lstStyle/>
          <a:p>
            <a:r>
              <a:rPr lang="en-US" sz="4000" dirty="0">
                <a:solidFill>
                  <a:srgbClr val="FF0000"/>
                </a:solidFill>
              </a:rPr>
              <a:t>Generating Mondrian-Style Paintings</a:t>
            </a:r>
          </a:p>
        </p:txBody>
      </p:sp>
      <p:pic>
        <p:nvPicPr>
          <p:cNvPr id="32" name="Picture 31"/>
          <p:cNvPicPr>
            <a:picLocks noChangeAspect="1"/>
          </p:cNvPicPr>
          <p:nvPr/>
        </p:nvPicPr>
        <p:blipFill>
          <a:blip r:embed="rId3"/>
          <a:stretch>
            <a:fillRect/>
          </a:stretch>
        </p:blipFill>
        <p:spPr>
          <a:xfrm>
            <a:off x="1289050" y="1143000"/>
            <a:ext cx="6565900" cy="4457700"/>
          </a:xfrm>
          <a:prstGeom prst="rect">
            <a:avLst/>
          </a:prstGeom>
        </p:spPr>
      </p:pic>
      <p:sp>
        <p:nvSpPr>
          <p:cNvPr id="33" name="TextBox 32"/>
          <p:cNvSpPr txBox="1"/>
          <p:nvPr/>
        </p:nvSpPr>
        <p:spPr>
          <a:xfrm>
            <a:off x="1295400" y="5573185"/>
            <a:ext cx="6553200" cy="595548"/>
          </a:xfrm>
          <a:prstGeom prst="rect">
            <a:avLst/>
          </a:prstGeom>
          <a:noFill/>
        </p:spPr>
        <p:txBody>
          <a:bodyPr wrap="square" rtlCol="0">
            <a:spAutoFit/>
          </a:bodyPr>
          <a:lstStyle/>
          <a:p>
            <a:pPr algn="just">
              <a:lnSpc>
                <a:spcPct val="90000"/>
              </a:lnSpc>
            </a:pPr>
            <a:r>
              <a:rPr lang="en-US" sz="1800" dirty="0"/>
              <a:t>Fig. 11: </a:t>
            </a:r>
            <a:r>
              <a:rPr lang="en-US" sz="1800" b="0" dirty="0"/>
              <a:t>Three real Mondrian paintings, and three samples from our targeting function. Can you tell which is which?</a:t>
            </a:r>
          </a:p>
        </p:txBody>
      </p:sp>
      <p:sp>
        <p:nvSpPr>
          <p:cNvPr id="35" name="TextBox 34"/>
          <p:cNvSpPr txBox="1"/>
          <p:nvPr/>
        </p:nvSpPr>
        <p:spPr>
          <a:xfrm>
            <a:off x="1289050" y="6187369"/>
            <a:ext cx="6558050" cy="480131"/>
          </a:xfrm>
          <a:prstGeom prst="rect">
            <a:avLst/>
          </a:prstGeom>
          <a:noFill/>
        </p:spPr>
        <p:txBody>
          <a:bodyPr wrap="square" rtlCol="0">
            <a:spAutoFit/>
          </a:bodyPr>
          <a:lstStyle/>
          <a:p>
            <a:pPr>
              <a:lnSpc>
                <a:spcPct val="90000"/>
              </a:lnSpc>
            </a:pPr>
            <a:r>
              <a:rPr lang="en-US" b="0" dirty="0"/>
              <a:t>Source: Jerry O. </a:t>
            </a:r>
            <a:r>
              <a:rPr lang="en-US" b="0" dirty="0" err="1"/>
              <a:t>Talton</a:t>
            </a:r>
            <a:r>
              <a:rPr lang="en-US" b="0" dirty="0"/>
              <a:t>, Yu Lou, Steve Lesser, Jared Duke, </a:t>
            </a:r>
            <a:r>
              <a:rPr lang="en-US" b="0" dirty="0" err="1"/>
              <a:t>Radomír</a:t>
            </a:r>
            <a:r>
              <a:rPr lang="en-US" b="0" dirty="0"/>
              <a:t> </a:t>
            </a:r>
            <a:r>
              <a:rPr lang="en-US" b="0" dirty="0" err="1"/>
              <a:t>Měch</a:t>
            </a:r>
            <a:r>
              <a:rPr lang="en-US" b="0" dirty="0"/>
              <a:t>, and </a:t>
            </a:r>
            <a:r>
              <a:rPr lang="en-US" b="0" dirty="0" err="1"/>
              <a:t>Vladlen</a:t>
            </a:r>
            <a:r>
              <a:rPr lang="en-US" b="0" dirty="0"/>
              <a:t> </a:t>
            </a:r>
            <a:r>
              <a:rPr lang="en-US" b="0" dirty="0" err="1"/>
              <a:t>Koltun</a:t>
            </a:r>
            <a:r>
              <a:rPr lang="en-US" b="0" dirty="0"/>
              <a:t>, “Metropolis Procedural Modeling,” </a:t>
            </a:r>
            <a:r>
              <a:rPr lang="en-US" b="0" i="1" dirty="0"/>
              <a:t>ACM Transactions on Graphics,</a:t>
            </a:r>
            <a:r>
              <a:rPr lang="en-US" b="0" dirty="0"/>
              <a:t> April 2011.</a:t>
            </a:r>
            <a:endParaRPr lang="en-US" b="0" i="1" dirty="0"/>
          </a:p>
        </p:txBody>
      </p:sp>
    </p:spTree>
    <p:extLst>
      <p:ext uri="{BB962C8B-B14F-4D97-AF65-F5344CB8AC3E}">
        <p14:creationId xmlns:p14="http://schemas.microsoft.com/office/powerpoint/2010/main" val="15917967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2467" name="Text Box 3"/>
          <p:cNvSpPr txBox="1">
            <a:spLocks noChangeArrowheads="1"/>
          </p:cNvSpPr>
          <p:nvPr/>
        </p:nvSpPr>
        <p:spPr bwMode="auto">
          <a:xfrm>
            <a:off x="398463" y="1193800"/>
            <a:ext cx="8440737" cy="48320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#include &lt;</a:t>
            </a:r>
            <a:r>
              <a:rPr lang="en-US" dirty="0" err="1">
                <a:solidFill>
                  <a:srgbClr val="000000"/>
                </a:solidFill>
                <a:latin typeface="Courier New" charset="0"/>
              </a:rPr>
              <a:t>iostream</a:t>
            </a:r>
            <a:r>
              <a:rPr lang="en-US" dirty="0">
                <a:solidFill>
                  <a:srgbClr val="000000"/>
                </a:solidFill>
                <a:latin typeface="Courier New" charset="0"/>
              </a:rPr>
              <a:t>&gt;</a:t>
            </a:r>
          </a:p>
          <a:p>
            <a:r>
              <a:rPr lang="en-US" dirty="0">
                <a:solidFill>
                  <a:srgbClr val="000000"/>
                </a:solidFill>
                <a:latin typeface="Courier New" charset="0"/>
              </a:rPr>
              <a:t>#include "</a:t>
            </a:r>
            <a:r>
              <a:rPr lang="en-US" dirty="0" err="1">
                <a:solidFill>
                  <a:srgbClr val="000000"/>
                </a:solidFill>
                <a:latin typeface="Courier New" charset="0"/>
              </a:rPr>
              <a:t>gwindow.h</a:t>
            </a:r>
            <a:r>
              <a:rPr lang="en-US" dirty="0">
                <a:solidFill>
                  <a:srgbClr val="000000"/>
                </a:solidFill>
                <a:latin typeface="Courier New" charset="0"/>
              </a:rPr>
              <a:t>"</a:t>
            </a:r>
          </a:p>
          <a:p>
            <a:r>
              <a:rPr lang="en-US" dirty="0">
                <a:solidFill>
                  <a:srgbClr val="000000"/>
                </a:solidFill>
                <a:latin typeface="Courier New" charset="0"/>
              </a:rPr>
              <a:t>#include "</a:t>
            </a:r>
            <a:r>
              <a:rPr lang="en-US" dirty="0" err="1">
                <a:solidFill>
                  <a:srgbClr val="000000"/>
                </a:solidFill>
                <a:latin typeface="Courier New" charset="0"/>
              </a:rPr>
              <a:t>random.h</a:t>
            </a:r>
            <a:r>
              <a:rPr lang="en-US" dirty="0">
                <a:solidFill>
                  <a:srgbClr val="000000"/>
                </a:solidFill>
                <a:latin typeface="Courier New" charset="0"/>
              </a:rPr>
              <a:t>"</a:t>
            </a:r>
          </a:p>
          <a:p>
            <a:r>
              <a:rPr lang="en-US" dirty="0">
                <a:solidFill>
                  <a:srgbClr val="000000"/>
                </a:solidFill>
                <a:latin typeface="Courier New" charset="0"/>
              </a:rPr>
              <a:t>using namespace std;</a:t>
            </a:r>
          </a:p>
          <a:p>
            <a:endParaRPr lang="en-US" dirty="0">
              <a:solidFill>
                <a:srgbClr val="0000FF"/>
              </a:solidFill>
              <a:latin typeface="Courier New" charset="0"/>
            </a:endParaRPr>
          </a:p>
          <a:p>
            <a:r>
              <a:rPr lang="en-US" dirty="0">
                <a:solidFill>
                  <a:srgbClr val="0000FF"/>
                </a:solidFill>
                <a:latin typeface="Courier New" charset="0"/>
              </a:rPr>
              <a:t>/* Constants */</a:t>
            </a:r>
          </a:p>
          <a:p>
            <a:endParaRPr lang="en-US" dirty="0">
              <a:solidFill>
                <a:srgbClr val="0000FF"/>
              </a:solidFill>
              <a:latin typeface="Courier New" charset="0"/>
            </a:endParaRPr>
          </a:p>
          <a:p>
            <a:r>
              <a:rPr lang="en-US" dirty="0">
                <a:solidFill>
                  <a:srgbClr val="000000"/>
                </a:solidFill>
                <a:latin typeface="Courier New" charset="0"/>
              </a:rPr>
              <a:t>const double MIN_AREA = 10000;   </a:t>
            </a:r>
            <a:r>
              <a:rPr lang="en-US" dirty="0">
                <a:solidFill>
                  <a:srgbClr val="0000FF"/>
                </a:solidFill>
                <a:latin typeface="Courier New" charset="0"/>
              </a:rPr>
              <a:t>/* Smallest square that will be split */</a:t>
            </a:r>
          </a:p>
          <a:p>
            <a:r>
              <a:rPr lang="en-US" dirty="0">
                <a:solidFill>
                  <a:srgbClr val="000000"/>
                </a:solidFill>
                <a:latin typeface="Courier New" charset="0"/>
              </a:rPr>
              <a:t>const double MIN_EDGE = 20;      </a:t>
            </a:r>
            <a:r>
              <a:rPr lang="en-US" dirty="0">
                <a:solidFill>
                  <a:srgbClr val="0000FF"/>
                </a:solidFill>
                <a:latin typeface="Courier New" charset="0"/>
              </a:rPr>
              <a:t>/* Smallest edge length allowed       */</a:t>
            </a:r>
          </a:p>
          <a:p>
            <a:endParaRPr lang="en-US" dirty="0">
              <a:solidFill>
                <a:srgbClr val="0000FF"/>
              </a:solidFill>
              <a:latin typeface="Courier New" charset="0"/>
            </a:endParaRPr>
          </a:p>
          <a:p>
            <a:r>
              <a:rPr lang="en-US" dirty="0">
                <a:solidFill>
                  <a:srgbClr val="0000FF"/>
                </a:solidFill>
                <a:latin typeface="Courier New" charset="0"/>
              </a:rPr>
              <a:t>/* Function prototypes */</a:t>
            </a:r>
          </a:p>
          <a:p>
            <a:endParaRPr lang="en-US" dirty="0">
              <a:solidFill>
                <a:srgbClr val="0000FF"/>
              </a:solidFill>
              <a:latin typeface="Courier New" charset="0"/>
            </a:endParaRPr>
          </a:p>
          <a:p>
            <a:r>
              <a:rPr lang="en-US" dirty="0">
                <a:solidFill>
                  <a:srgbClr val="000000"/>
                </a:solidFill>
                <a:latin typeface="Courier New" charset="0"/>
              </a:rPr>
              <a:t>void </a:t>
            </a:r>
            <a:r>
              <a:rPr lang="en-US" dirty="0" err="1">
                <a:solidFill>
                  <a:srgbClr val="000000"/>
                </a:solidFill>
                <a:latin typeface="Courier New" charset="0"/>
              </a:rPr>
              <a:t>subdivideCanvas(GWindow</a:t>
            </a:r>
            <a:r>
              <a:rPr lang="en-US" dirty="0">
                <a:solidFill>
                  <a:srgbClr val="000000"/>
                </a:solidFill>
                <a:latin typeface="Courier New" charset="0"/>
              </a:rPr>
              <a:t> &amp; </a:t>
            </a:r>
            <a:r>
              <a:rPr lang="en-US" dirty="0" err="1">
                <a:solidFill>
                  <a:srgbClr val="000000"/>
                </a:solidFill>
                <a:latin typeface="Courier New" charset="0"/>
              </a:rPr>
              <a:t>gw</a:t>
            </a:r>
            <a:r>
              <a:rPr lang="en-US" dirty="0">
                <a:solidFill>
                  <a:srgbClr val="000000"/>
                </a:solidFill>
                <a:latin typeface="Courier New" charset="0"/>
              </a:rPr>
              <a:t>, double </a:t>
            </a:r>
            <a:r>
              <a:rPr lang="en-US" dirty="0" err="1">
                <a:solidFill>
                  <a:srgbClr val="000000"/>
                </a:solidFill>
                <a:latin typeface="Courier New" charset="0"/>
              </a:rPr>
              <a:t>x</a:t>
            </a:r>
            <a:r>
              <a:rPr lang="en-US" dirty="0">
                <a:solidFill>
                  <a:srgbClr val="000000"/>
                </a:solidFill>
                <a:latin typeface="Courier New" charset="0"/>
              </a:rPr>
              <a:t>, double </a:t>
            </a:r>
            <a:r>
              <a:rPr lang="en-US" dirty="0" err="1">
                <a:solidFill>
                  <a:srgbClr val="000000"/>
                </a:solidFill>
                <a:latin typeface="Courier New" charset="0"/>
              </a:rPr>
              <a:t>y</a:t>
            </a:r>
            <a:r>
              <a:rPr lang="en-US" dirty="0">
                <a:solidFill>
                  <a:srgbClr val="000000"/>
                </a:solidFill>
                <a:latin typeface="Courier New" charset="0"/>
              </a:rPr>
              <a:t>,</a:t>
            </a:r>
          </a:p>
          <a:p>
            <a:r>
              <a:rPr lang="en-US" dirty="0">
                <a:solidFill>
                  <a:srgbClr val="000000"/>
                </a:solidFill>
                <a:latin typeface="Courier New" charset="0"/>
              </a:rPr>
              <a:t>                                   double width, double height);</a:t>
            </a:r>
          </a:p>
          <a:p>
            <a:endParaRPr lang="en-US" dirty="0">
              <a:solidFill>
                <a:srgbClr val="0000FF"/>
              </a:solidFill>
              <a:latin typeface="Courier New" charset="0"/>
            </a:endParaRPr>
          </a:p>
          <a:p>
            <a:r>
              <a:rPr lang="en-US" dirty="0">
                <a:solidFill>
                  <a:srgbClr val="0000FF"/>
                </a:solidFill>
                <a:latin typeface="Courier New" charset="0"/>
              </a:rPr>
              <a:t>/* Main program */</a:t>
            </a:r>
          </a:p>
          <a:p>
            <a:endParaRPr lang="en-US" dirty="0">
              <a:solidFill>
                <a:srgbClr val="0000FF"/>
              </a:solidFill>
              <a:latin typeface="Courier New" charset="0"/>
            </a:endParaRPr>
          </a:p>
          <a:p>
            <a:r>
              <a:rPr lang="en-US" dirty="0" err="1">
                <a:solidFill>
                  <a:srgbClr val="000000"/>
                </a:solidFill>
                <a:latin typeface="Courier New" charset="0"/>
              </a:rPr>
              <a:t>int</a:t>
            </a:r>
            <a:r>
              <a:rPr lang="en-US" dirty="0">
                <a:solidFill>
                  <a:srgbClr val="000000"/>
                </a:solidFill>
                <a:latin typeface="Courier New" charset="0"/>
              </a:rPr>
              <a:t> main() {</a:t>
            </a:r>
          </a:p>
          <a:p>
            <a:r>
              <a:rPr lang="en-US" dirty="0">
                <a:solidFill>
                  <a:srgbClr val="000000"/>
                </a:solidFill>
                <a:latin typeface="Courier New" charset="0"/>
              </a:rPr>
              <a:t>   </a:t>
            </a:r>
            <a:r>
              <a:rPr lang="en-US" dirty="0" err="1">
                <a:solidFill>
                  <a:srgbClr val="000000"/>
                </a:solidFill>
                <a:latin typeface="Courier New" charset="0"/>
              </a:rPr>
              <a:t>GWindow</a:t>
            </a:r>
            <a:r>
              <a:rPr lang="en-US" dirty="0">
                <a:solidFill>
                  <a:srgbClr val="000000"/>
                </a:solidFill>
                <a:latin typeface="Courier New" charset="0"/>
              </a:rPr>
              <a:t> </a:t>
            </a:r>
            <a:r>
              <a:rPr lang="en-US" dirty="0" err="1">
                <a:solidFill>
                  <a:srgbClr val="000000"/>
                </a:solidFill>
                <a:latin typeface="Courier New" charset="0"/>
              </a:rPr>
              <a:t>gw</a:t>
            </a:r>
            <a:r>
              <a:rPr lang="en-US" dirty="0">
                <a:solidFill>
                  <a:srgbClr val="000000"/>
                </a:solidFill>
                <a:latin typeface="Courier New" charset="0"/>
              </a:rPr>
              <a:t>;</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0, 0, </a:t>
            </a:r>
            <a:r>
              <a:rPr lang="en-US" dirty="0" err="1">
                <a:solidFill>
                  <a:srgbClr val="000000"/>
                </a:solidFill>
                <a:latin typeface="Courier New" charset="0"/>
              </a:rPr>
              <a:t>gw.getWidth</a:t>
            </a:r>
            <a:r>
              <a:rPr lang="en-US" dirty="0">
                <a:solidFill>
                  <a:srgbClr val="000000"/>
                </a:solidFill>
                <a:latin typeface="Courier New" charset="0"/>
              </a:rPr>
              <a:t>(), </a:t>
            </a:r>
            <a:r>
              <a:rPr lang="en-US" dirty="0" err="1">
                <a:solidFill>
                  <a:srgbClr val="000000"/>
                </a:solidFill>
                <a:latin typeface="Courier New" charset="0"/>
              </a:rPr>
              <a:t>gw.getHeight</a:t>
            </a:r>
            <a:r>
              <a:rPr lang="en-US" dirty="0">
                <a:solidFill>
                  <a:srgbClr val="000000"/>
                </a:solidFill>
                <a:latin typeface="Courier New" charset="0"/>
              </a:rPr>
              <a:t>());</a:t>
            </a:r>
          </a:p>
          <a:p>
            <a:r>
              <a:rPr lang="en-US" dirty="0">
                <a:solidFill>
                  <a:srgbClr val="000000"/>
                </a:solidFill>
                <a:latin typeface="Courier New" charset="0"/>
              </a:rPr>
              <a:t>   return 0;</a:t>
            </a:r>
          </a:p>
          <a:p>
            <a:r>
              <a:rPr lang="en-US" dirty="0">
                <a:solidFill>
                  <a:srgbClr val="000000"/>
                </a:solidFill>
                <a:latin typeface="Courier New" charset="0"/>
              </a:rPr>
              <a:t>}</a:t>
            </a: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a:solidFill>
                  <a:srgbClr val="FF0000"/>
                </a:solidFill>
              </a:rPr>
              <a:t>Code for the Mondrian Program</a:t>
            </a:r>
          </a:p>
        </p:txBody>
      </p:sp>
      <p:sp>
        <p:nvSpPr>
          <p:cNvPr id="702471" name="Rectangle 7"/>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8" name="Text Box 12"/>
          <p:cNvSpPr txBox="1">
            <a:spLocks noChangeArrowheads="1"/>
          </p:cNvSpPr>
          <p:nvPr/>
        </p:nvSpPr>
        <p:spPr bwMode="auto">
          <a:xfrm>
            <a:off x="304800" y="6550025"/>
            <a:ext cx="9144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a:solidFill>
                  <a:srgbClr val="000000"/>
                </a:solidFill>
              </a:rPr>
              <a:t>Page 1 of 2</a:t>
            </a: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Rectangle 2"/>
          <p:cNvSpPr>
            <a:spLocks noChangeArrowheads="1"/>
          </p:cNvSpPr>
          <p:nvPr/>
        </p:nvSpPr>
        <p:spPr bwMode="auto">
          <a:xfrm>
            <a:off x="304800" y="1076325"/>
            <a:ext cx="8534400" cy="5476875"/>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6563" name="Text Box 3"/>
          <p:cNvSpPr txBox="1">
            <a:spLocks noChangeArrowheads="1"/>
          </p:cNvSpPr>
          <p:nvPr/>
        </p:nvSpPr>
        <p:spPr bwMode="auto">
          <a:xfrm>
            <a:off x="397253" y="1193800"/>
            <a:ext cx="8440737" cy="48320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#include &lt;</a:t>
            </a:r>
            <a:r>
              <a:rPr lang="en-US" dirty="0" err="1">
                <a:solidFill>
                  <a:srgbClr val="000000"/>
                </a:solidFill>
                <a:latin typeface="Courier New" charset="0"/>
              </a:rPr>
              <a:t>iostream</a:t>
            </a:r>
            <a:r>
              <a:rPr lang="en-US" dirty="0">
                <a:solidFill>
                  <a:srgbClr val="000000"/>
                </a:solidFill>
                <a:latin typeface="Courier New" charset="0"/>
              </a:rPr>
              <a:t>&gt;</a:t>
            </a:r>
          </a:p>
          <a:p>
            <a:r>
              <a:rPr lang="en-US" dirty="0">
                <a:solidFill>
                  <a:srgbClr val="000000"/>
                </a:solidFill>
                <a:latin typeface="Courier New" charset="0"/>
              </a:rPr>
              <a:t>#include "</a:t>
            </a:r>
            <a:r>
              <a:rPr lang="en-US" dirty="0" err="1">
                <a:solidFill>
                  <a:srgbClr val="000000"/>
                </a:solidFill>
                <a:latin typeface="Courier New" charset="0"/>
              </a:rPr>
              <a:t>gwindow.h</a:t>
            </a:r>
            <a:r>
              <a:rPr lang="en-US" dirty="0">
                <a:solidFill>
                  <a:srgbClr val="000000"/>
                </a:solidFill>
                <a:latin typeface="Courier New" charset="0"/>
              </a:rPr>
              <a:t>"</a:t>
            </a:r>
          </a:p>
          <a:p>
            <a:r>
              <a:rPr lang="en-US" dirty="0">
                <a:solidFill>
                  <a:srgbClr val="000000"/>
                </a:solidFill>
                <a:latin typeface="Courier New" charset="0"/>
              </a:rPr>
              <a:t>#include "</a:t>
            </a:r>
            <a:r>
              <a:rPr lang="en-US" dirty="0" err="1">
                <a:solidFill>
                  <a:srgbClr val="000000"/>
                </a:solidFill>
                <a:latin typeface="Courier New" charset="0"/>
              </a:rPr>
              <a:t>random.h</a:t>
            </a:r>
            <a:r>
              <a:rPr lang="en-US" dirty="0">
                <a:solidFill>
                  <a:srgbClr val="000000"/>
                </a:solidFill>
                <a:latin typeface="Courier New" charset="0"/>
              </a:rPr>
              <a:t>"</a:t>
            </a:r>
          </a:p>
          <a:p>
            <a:r>
              <a:rPr lang="en-US" dirty="0">
                <a:solidFill>
                  <a:srgbClr val="000000"/>
                </a:solidFill>
                <a:latin typeface="Courier New" charset="0"/>
              </a:rPr>
              <a:t>using namespace std;</a:t>
            </a:r>
          </a:p>
          <a:p>
            <a:endParaRPr lang="en-US" dirty="0">
              <a:solidFill>
                <a:srgbClr val="0000FF"/>
              </a:solidFill>
              <a:latin typeface="Courier New" charset="0"/>
            </a:endParaRPr>
          </a:p>
          <a:p>
            <a:r>
              <a:rPr lang="en-US" dirty="0">
                <a:solidFill>
                  <a:srgbClr val="0000FF"/>
                </a:solidFill>
                <a:latin typeface="Courier New" charset="0"/>
              </a:rPr>
              <a:t>/* Constants */</a:t>
            </a:r>
          </a:p>
          <a:p>
            <a:endParaRPr lang="en-US" dirty="0">
              <a:solidFill>
                <a:srgbClr val="0000FF"/>
              </a:solidFill>
              <a:latin typeface="Courier New" charset="0"/>
            </a:endParaRPr>
          </a:p>
          <a:p>
            <a:r>
              <a:rPr lang="en-US" dirty="0">
                <a:solidFill>
                  <a:srgbClr val="000000"/>
                </a:solidFill>
                <a:latin typeface="Courier New" charset="0"/>
              </a:rPr>
              <a:t>const double MIN_AREA = 10000;   </a:t>
            </a:r>
            <a:r>
              <a:rPr lang="en-US" dirty="0">
                <a:solidFill>
                  <a:srgbClr val="0000FF"/>
                </a:solidFill>
                <a:latin typeface="Courier New" charset="0"/>
              </a:rPr>
              <a:t>/* Smallest square that will be split */</a:t>
            </a:r>
          </a:p>
          <a:p>
            <a:r>
              <a:rPr lang="en-US" dirty="0">
                <a:solidFill>
                  <a:srgbClr val="000000"/>
                </a:solidFill>
                <a:latin typeface="Courier New" charset="0"/>
              </a:rPr>
              <a:t>const double MIN_EDGE = 20;      </a:t>
            </a:r>
            <a:r>
              <a:rPr lang="en-US" dirty="0">
                <a:solidFill>
                  <a:srgbClr val="0000FF"/>
                </a:solidFill>
                <a:latin typeface="Courier New" charset="0"/>
              </a:rPr>
              <a:t>/* Smallest edge length allowed       */</a:t>
            </a:r>
          </a:p>
          <a:p>
            <a:endParaRPr lang="en-US" dirty="0">
              <a:solidFill>
                <a:srgbClr val="0000FF"/>
              </a:solidFill>
              <a:latin typeface="Courier New" charset="0"/>
            </a:endParaRPr>
          </a:p>
          <a:p>
            <a:r>
              <a:rPr lang="en-US" dirty="0">
                <a:solidFill>
                  <a:srgbClr val="0000FF"/>
                </a:solidFill>
                <a:latin typeface="Courier New" charset="0"/>
              </a:rPr>
              <a:t>/* Function prototypes */</a:t>
            </a:r>
          </a:p>
          <a:p>
            <a:endParaRPr lang="en-US" dirty="0">
              <a:solidFill>
                <a:srgbClr val="0000FF"/>
              </a:solidFill>
              <a:latin typeface="Courier New" charset="0"/>
            </a:endParaRPr>
          </a:p>
          <a:p>
            <a:r>
              <a:rPr lang="en-US" dirty="0">
                <a:solidFill>
                  <a:srgbClr val="000000"/>
                </a:solidFill>
                <a:latin typeface="Courier New" charset="0"/>
              </a:rPr>
              <a:t>void </a:t>
            </a:r>
            <a:r>
              <a:rPr lang="en-US" dirty="0" err="1">
                <a:solidFill>
                  <a:srgbClr val="000000"/>
                </a:solidFill>
                <a:latin typeface="Courier New" charset="0"/>
              </a:rPr>
              <a:t>subdivideCanvas(GWindow</a:t>
            </a:r>
            <a:r>
              <a:rPr lang="en-US" dirty="0">
                <a:solidFill>
                  <a:srgbClr val="000000"/>
                </a:solidFill>
                <a:latin typeface="Courier New" charset="0"/>
              </a:rPr>
              <a:t> &amp; </a:t>
            </a:r>
            <a:r>
              <a:rPr lang="en-US" dirty="0" err="1">
                <a:solidFill>
                  <a:srgbClr val="000000"/>
                </a:solidFill>
                <a:latin typeface="Courier New" charset="0"/>
              </a:rPr>
              <a:t>gw</a:t>
            </a:r>
            <a:r>
              <a:rPr lang="en-US" dirty="0">
                <a:solidFill>
                  <a:srgbClr val="000000"/>
                </a:solidFill>
                <a:latin typeface="Courier New" charset="0"/>
              </a:rPr>
              <a:t>, double </a:t>
            </a:r>
            <a:r>
              <a:rPr lang="en-US" dirty="0" err="1">
                <a:solidFill>
                  <a:srgbClr val="000000"/>
                </a:solidFill>
                <a:latin typeface="Courier New" charset="0"/>
              </a:rPr>
              <a:t>x</a:t>
            </a:r>
            <a:r>
              <a:rPr lang="en-US" dirty="0">
                <a:solidFill>
                  <a:srgbClr val="000000"/>
                </a:solidFill>
                <a:latin typeface="Courier New" charset="0"/>
              </a:rPr>
              <a:t>, double </a:t>
            </a:r>
            <a:r>
              <a:rPr lang="en-US" dirty="0" err="1">
                <a:solidFill>
                  <a:srgbClr val="000000"/>
                </a:solidFill>
                <a:latin typeface="Courier New" charset="0"/>
              </a:rPr>
              <a:t>y</a:t>
            </a:r>
            <a:r>
              <a:rPr lang="en-US" dirty="0">
                <a:solidFill>
                  <a:srgbClr val="000000"/>
                </a:solidFill>
                <a:latin typeface="Courier New" charset="0"/>
              </a:rPr>
              <a:t>,</a:t>
            </a:r>
          </a:p>
          <a:p>
            <a:r>
              <a:rPr lang="en-US" dirty="0">
                <a:solidFill>
                  <a:srgbClr val="000000"/>
                </a:solidFill>
                <a:latin typeface="Courier New" charset="0"/>
              </a:rPr>
              <a:t>                                   double width, double height);</a:t>
            </a:r>
          </a:p>
          <a:p>
            <a:endParaRPr lang="en-US" dirty="0">
              <a:solidFill>
                <a:srgbClr val="0000FF"/>
              </a:solidFill>
              <a:latin typeface="Courier New" charset="0"/>
            </a:endParaRPr>
          </a:p>
          <a:p>
            <a:r>
              <a:rPr lang="en-US" dirty="0">
                <a:solidFill>
                  <a:srgbClr val="0000FF"/>
                </a:solidFill>
                <a:latin typeface="Courier New" charset="0"/>
              </a:rPr>
              <a:t>/* Main program */</a:t>
            </a:r>
          </a:p>
          <a:p>
            <a:endParaRPr lang="en-US" dirty="0">
              <a:solidFill>
                <a:srgbClr val="0000FF"/>
              </a:solidFill>
              <a:latin typeface="Courier New" charset="0"/>
            </a:endParaRPr>
          </a:p>
          <a:p>
            <a:r>
              <a:rPr lang="en-US" dirty="0" err="1">
                <a:solidFill>
                  <a:srgbClr val="000000"/>
                </a:solidFill>
                <a:latin typeface="Courier New" charset="0"/>
              </a:rPr>
              <a:t>int</a:t>
            </a:r>
            <a:r>
              <a:rPr lang="en-US" dirty="0">
                <a:solidFill>
                  <a:srgbClr val="000000"/>
                </a:solidFill>
                <a:latin typeface="Courier New" charset="0"/>
              </a:rPr>
              <a:t> main() {</a:t>
            </a:r>
          </a:p>
          <a:p>
            <a:r>
              <a:rPr lang="en-US" dirty="0">
                <a:solidFill>
                  <a:srgbClr val="000000"/>
                </a:solidFill>
                <a:latin typeface="Courier New" charset="0"/>
              </a:rPr>
              <a:t>   </a:t>
            </a:r>
            <a:r>
              <a:rPr lang="en-US" dirty="0" err="1">
                <a:solidFill>
                  <a:srgbClr val="000000"/>
                </a:solidFill>
                <a:latin typeface="Courier New" charset="0"/>
              </a:rPr>
              <a:t>GWindow</a:t>
            </a:r>
            <a:r>
              <a:rPr lang="en-US" dirty="0">
                <a:solidFill>
                  <a:srgbClr val="000000"/>
                </a:solidFill>
                <a:latin typeface="Courier New" charset="0"/>
              </a:rPr>
              <a:t> </a:t>
            </a:r>
            <a:r>
              <a:rPr lang="en-US" dirty="0" err="1">
                <a:solidFill>
                  <a:srgbClr val="000000"/>
                </a:solidFill>
                <a:latin typeface="Courier New" charset="0"/>
              </a:rPr>
              <a:t>gw</a:t>
            </a:r>
            <a:r>
              <a:rPr lang="en-US" dirty="0">
                <a:solidFill>
                  <a:srgbClr val="000000"/>
                </a:solidFill>
                <a:latin typeface="Courier New" charset="0"/>
              </a:rPr>
              <a:t>;</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0, 0, </a:t>
            </a:r>
            <a:r>
              <a:rPr lang="en-US" dirty="0" err="1">
                <a:solidFill>
                  <a:srgbClr val="000000"/>
                </a:solidFill>
                <a:latin typeface="Courier New" charset="0"/>
              </a:rPr>
              <a:t>gw.getWidth</a:t>
            </a:r>
            <a:r>
              <a:rPr lang="en-US" dirty="0">
                <a:solidFill>
                  <a:srgbClr val="000000"/>
                </a:solidFill>
                <a:latin typeface="Courier New" charset="0"/>
              </a:rPr>
              <a:t>(), </a:t>
            </a:r>
            <a:r>
              <a:rPr lang="en-US" dirty="0" err="1">
                <a:solidFill>
                  <a:srgbClr val="000000"/>
                </a:solidFill>
                <a:latin typeface="Courier New" charset="0"/>
              </a:rPr>
              <a:t>gw.getHeight</a:t>
            </a:r>
            <a:r>
              <a:rPr lang="en-US" dirty="0">
                <a:solidFill>
                  <a:srgbClr val="000000"/>
                </a:solidFill>
                <a:latin typeface="Courier New" charset="0"/>
              </a:rPr>
              <a:t>());</a:t>
            </a:r>
          </a:p>
          <a:p>
            <a:r>
              <a:rPr lang="en-US" dirty="0">
                <a:solidFill>
                  <a:srgbClr val="000000"/>
                </a:solidFill>
                <a:latin typeface="Courier New" charset="0"/>
              </a:rPr>
              <a:t>   return 0;</a:t>
            </a:r>
          </a:p>
          <a:p>
            <a:r>
              <a:rPr lang="en-US" dirty="0">
                <a:solidFill>
                  <a:srgbClr val="000000"/>
                </a:solidFill>
                <a:latin typeface="Courier New" charset="0"/>
              </a:rPr>
              <a:t>}</a:t>
            </a:r>
          </a:p>
        </p:txBody>
      </p:sp>
      <p:grpSp>
        <p:nvGrpSpPr>
          <p:cNvPr id="2" name="Group 4"/>
          <p:cNvGrpSpPr>
            <a:grpSpLocks/>
          </p:cNvGrpSpPr>
          <p:nvPr/>
        </p:nvGrpSpPr>
        <p:grpSpPr bwMode="auto">
          <a:xfrm>
            <a:off x="355600" y="1143000"/>
            <a:ext cx="8494713" cy="5257800"/>
            <a:chOff x="240" y="720"/>
            <a:chExt cx="5280" cy="3312"/>
          </a:xfrm>
        </p:grpSpPr>
        <p:sp>
          <p:nvSpPr>
            <p:cNvPr id="706565" name="Rectangle 5"/>
            <p:cNvSpPr>
              <a:spLocks noChangeArrowheads="1"/>
            </p:cNvSpPr>
            <p:nvPr/>
          </p:nvSpPr>
          <p:spPr bwMode="auto">
            <a:xfrm>
              <a:off x="240" y="720"/>
              <a:ext cx="5280" cy="3312"/>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6" name="Text Box 6"/>
            <p:cNvSpPr txBox="1">
              <a:spLocks noChangeArrowheads="1"/>
            </p:cNvSpPr>
            <p:nvPr/>
          </p:nvSpPr>
          <p:spPr bwMode="auto">
            <a:xfrm>
              <a:off x="251" y="752"/>
              <a:ext cx="5261" cy="2230"/>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void </a:t>
              </a:r>
              <a:r>
                <a:rPr lang="en-US" dirty="0" err="1">
                  <a:solidFill>
                    <a:srgbClr val="000000"/>
                  </a:solidFill>
                  <a:latin typeface="Courier New" charset="0"/>
                </a:rPr>
                <a:t>subdivideCanvas(GWindow</a:t>
              </a:r>
              <a:r>
                <a:rPr lang="en-US" dirty="0">
                  <a:solidFill>
                    <a:srgbClr val="000000"/>
                  </a:solidFill>
                  <a:latin typeface="Courier New" charset="0"/>
                </a:rPr>
                <a:t> &amp; </a:t>
              </a:r>
              <a:r>
                <a:rPr lang="en-US" dirty="0" err="1">
                  <a:solidFill>
                    <a:srgbClr val="000000"/>
                  </a:solidFill>
                  <a:latin typeface="Courier New" charset="0"/>
                </a:rPr>
                <a:t>gw</a:t>
              </a:r>
              <a:r>
                <a:rPr lang="en-US" dirty="0">
                  <a:solidFill>
                    <a:srgbClr val="000000"/>
                  </a:solidFill>
                  <a:latin typeface="Courier New" charset="0"/>
                </a:rPr>
                <a:t>, double </a:t>
              </a:r>
              <a:r>
                <a:rPr lang="en-US" dirty="0" err="1">
                  <a:solidFill>
                    <a:srgbClr val="000000"/>
                  </a:solidFill>
                  <a:latin typeface="Courier New" charset="0"/>
                </a:rPr>
                <a:t>x</a:t>
              </a:r>
              <a:r>
                <a:rPr lang="en-US" dirty="0">
                  <a:solidFill>
                    <a:srgbClr val="000000"/>
                  </a:solidFill>
                  <a:latin typeface="Courier New" charset="0"/>
                </a:rPr>
                <a:t>, double </a:t>
              </a:r>
              <a:r>
                <a:rPr lang="en-US" dirty="0" err="1">
                  <a:solidFill>
                    <a:srgbClr val="000000"/>
                  </a:solidFill>
                  <a:latin typeface="Courier New" charset="0"/>
                </a:rPr>
                <a:t>y</a:t>
              </a:r>
              <a:r>
                <a:rPr lang="en-US" dirty="0">
                  <a:solidFill>
                    <a:srgbClr val="000000"/>
                  </a:solidFill>
                  <a:latin typeface="Courier New" charset="0"/>
                </a:rPr>
                <a:t>,</a:t>
              </a:r>
            </a:p>
            <a:p>
              <a:r>
                <a:rPr lang="en-US" dirty="0">
                  <a:solidFill>
                    <a:srgbClr val="000000"/>
                  </a:solidFill>
                  <a:latin typeface="Courier New" charset="0"/>
                </a:rPr>
                <a:t>                                   double width, double height) {</a:t>
              </a:r>
            </a:p>
            <a:p>
              <a:r>
                <a:rPr lang="en-US" dirty="0">
                  <a:solidFill>
                    <a:srgbClr val="000000"/>
                  </a:solidFill>
                  <a:latin typeface="Courier New" charset="0"/>
                </a:rPr>
                <a:t>   if (width * height &gt;= MIN_AREA) {</a:t>
              </a:r>
            </a:p>
            <a:p>
              <a:r>
                <a:rPr lang="en-US" dirty="0">
                  <a:solidFill>
                    <a:srgbClr val="000000"/>
                  </a:solidFill>
                  <a:latin typeface="Courier New" charset="0"/>
                </a:rPr>
                <a:t>      if (width &gt; height) {</a:t>
              </a:r>
            </a:p>
            <a:p>
              <a:r>
                <a:rPr lang="en-US" dirty="0">
                  <a:solidFill>
                    <a:srgbClr val="000000"/>
                  </a:solidFill>
                  <a:latin typeface="Courier New" charset="0"/>
                </a:rPr>
                <a:t>         double mid = </a:t>
              </a:r>
              <a:r>
                <a:rPr lang="en-US" dirty="0" err="1">
                  <a:solidFill>
                    <a:srgbClr val="000000"/>
                  </a:solidFill>
                  <a:latin typeface="Courier New" charset="0"/>
                </a:rPr>
                <a:t>randomReal(MIN_EDGE</a:t>
              </a:r>
              <a:r>
                <a:rPr lang="en-US" dirty="0">
                  <a:solidFill>
                    <a:srgbClr val="000000"/>
                  </a:solidFill>
                  <a:latin typeface="Courier New" charset="0"/>
                </a:rPr>
                <a:t>, width - MIN_EDGE);</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mid, height);</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 mid, </a:t>
              </a:r>
              <a:r>
                <a:rPr lang="en-US" dirty="0" err="1">
                  <a:solidFill>
                    <a:srgbClr val="000000"/>
                  </a:solidFill>
                  <a:latin typeface="Courier New" charset="0"/>
                </a:rPr>
                <a:t>y</a:t>
              </a:r>
              <a:r>
                <a:rPr lang="en-US" dirty="0">
                  <a:solidFill>
                    <a:srgbClr val="000000"/>
                  </a:solidFill>
                  <a:latin typeface="Courier New" charset="0"/>
                </a:rPr>
                <a:t>, width - mid, height);</a:t>
              </a:r>
            </a:p>
            <a:p>
              <a:r>
                <a:rPr lang="en-US" dirty="0">
                  <a:solidFill>
                    <a:srgbClr val="000000"/>
                  </a:solidFill>
                  <a:latin typeface="Courier New" charset="0"/>
                </a:rPr>
                <a:t>         </a:t>
              </a:r>
              <a:r>
                <a:rPr lang="en-US" dirty="0" err="1">
                  <a:solidFill>
                    <a:srgbClr val="000000"/>
                  </a:solidFill>
                  <a:latin typeface="Courier New" charset="0"/>
                </a:rPr>
                <a:t>gw.drawLine(x</a:t>
              </a:r>
              <a:r>
                <a:rPr lang="en-US" dirty="0">
                  <a:solidFill>
                    <a:srgbClr val="000000"/>
                  </a:solidFill>
                  <a:latin typeface="Courier New" charset="0"/>
                </a:rPr>
                <a:t> + mid, </a:t>
              </a:r>
              <a:r>
                <a:rPr lang="en-US" dirty="0" err="1">
                  <a:solidFill>
                    <a:srgbClr val="000000"/>
                  </a:solidFill>
                  <a:latin typeface="Courier New" charset="0"/>
                </a:rPr>
                <a:t>y</a:t>
              </a: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 mid, </a:t>
              </a:r>
              <a:r>
                <a:rPr lang="en-US" dirty="0" err="1">
                  <a:solidFill>
                    <a:srgbClr val="000000"/>
                  </a:solidFill>
                  <a:latin typeface="Courier New" charset="0"/>
                </a:rPr>
                <a:t>y</a:t>
              </a:r>
              <a:r>
                <a:rPr lang="en-US" dirty="0">
                  <a:solidFill>
                    <a:srgbClr val="000000"/>
                  </a:solidFill>
                  <a:latin typeface="Courier New" charset="0"/>
                </a:rPr>
                <a:t> + height);</a:t>
              </a:r>
            </a:p>
            <a:p>
              <a:r>
                <a:rPr lang="en-US" dirty="0">
                  <a:solidFill>
                    <a:srgbClr val="000000"/>
                  </a:solidFill>
                  <a:latin typeface="Courier New" charset="0"/>
                </a:rPr>
                <a:t>      } else {</a:t>
              </a:r>
            </a:p>
            <a:p>
              <a:r>
                <a:rPr lang="en-US" dirty="0">
                  <a:solidFill>
                    <a:srgbClr val="000000"/>
                  </a:solidFill>
                  <a:latin typeface="Courier New" charset="0"/>
                </a:rPr>
                <a:t>         double mid = </a:t>
              </a:r>
              <a:r>
                <a:rPr lang="en-US" dirty="0" err="1">
                  <a:solidFill>
                    <a:srgbClr val="000000"/>
                  </a:solidFill>
                  <a:latin typeface="Courier New" charset="0"/>
                </a:rPr>
                <a:t>randomReal(MIN_EDGE</a:t>
              </a:r>
              <a:r>
                <a:rPr lang="en-US" dirty="0">
                  <a:solidFill>
                    <a:srgbClr val="000000"/>
                  </a:solidFill>
                  <a:latin typeface="Courier New" charset="0"/>
                </a:rPr>
                <a:t>, height - MIN_EDGE);</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width, mid);</a:t>
              </a:r>
            </a:p>
            <a:p>
              <a:r>
                <a:rPr lang="en-US" dirty="0">
                  <a:solidFill>
                    <a:srgbClr val="000000"/>
                  </a:solidFill>
                  <a:latin typeface="Courier New" charset="0"/>
                </a:rPr>
                <a:t>         </a:t>
              </a:r>
              <a:r>
                <a:rPr lang="en-US" dirty="0" err="1">
                  <a:solidFill>
                    <a:srgbClr val="000000"/>
                  </a:solidFill>
                  <a:latin typeface="Courier New" charset="0"/>
                </a:rPr>
                <a:t>subdivideCanvas(gw</a:t>
              </a:r>
              <a:r>
                <a:rPr lang="en-US" dirty="0">
                  <a:solidFill>
                    <a:srgbClr val="000000"/>
                  </a:solidFill>
                  <a:latin typeface="Courier New" charset="0"/>
                </a:rPr>
                <a:t>, </a:t>
              </a:r>
              <a:r>
                <a:rPr lang="en-US" dirty="0" err="1">
                  <a:solidFill>
                    <a:srgbClr val="000000"/>
                  </a:solidFill>
                  <a:latin typeface="Courier New" charset="0"/>
                </a:rPr>
                <a:t>x</a:t>
              </a: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 mid, width, height - mid);</a:t>
              </a:r>
            </a:p>
            <a:p>
              <a:r>
                <a:rPr lang="en-US" dirty="0">
                  <a:solidFill>
                    <a:srgbClr val="000000"/>
                  </a:solidFill>
                  <a:latin typeface="Courier New" charset="0"/>
                </a:rPr>
                <a:t>         </a:t>
              </a:r>
              <a:r>
                <a:rPr lang="en-US" dirty="0" err="1">
                  <a:solidFill>
                    <a:srgbClr val="000000"/>
                  </a:solidFill>
                  <a:latin typeface="Courier New" charset="0"/>
                </a:rPr>
                <a:t>gw.drawLine(x</a:t>
              </a:r>
              <a:r>
                <a:rPr lang="en-US" dirty="0">
                  <a:solidFill>
                    <a:srgbClr val="000000"/>
                  </a:solidFill>
                  <a:latin typeface="Courier New" charset="0"/>
                </a:rPr>
                <a:t>, </a:t>
              </a:r>
              <a:r>
                <a:rPr lang="en-US" dirty="0" err="1">
                  <a:solidFill>
                    <a:srgbClr val="000000"/>
                  </a:solidFill>
                  <a:latin typeface="Courier New" charset="0"/>
                </a:rPr>
                <a:t>y</a:t>
              </a:r>
              <a:r>
                <a:rPr lang="en-US" dirty="0">
                  <a:solidFill>
                    <a:srgbClr val="000000"/>
                  </a:solidFill>
                  <a:latin typeface="Courier New" charset="0"/>
                </a:rPr>
                <a:t> + mid, </a:t>
              </a:r>
              <a:r>
                <a:rPr lang="en-US" dirty="0" err="1">
                  <a:solidFill>
                    <a:srgbClr val="000000"/>
                  </a:solidFill>
                  <a:latin typeface="Courier New" charset="0"/>
                </a:rPr>
                <a:t>x</a:t>
              </a:r>
              <a:r>
                <a:rPr lang="en-US" dirty="0">
                  <a:solidFill>
                    <a:srgbClr val="000000"/>
                  </a:solidFill>
                  <a:latin typeface="Courier New" charset="0"/>
                </a:rPr>
                <a:t> + width, </a:t>
              </a:r>
              <a:r>
                <a:rPr lang="en-US" dirty="0" err="1">
                  <a:solidFill>
                    <a:srgbClr val="000000"/>
                  </a:solidFill>
                  <a:latin typeface="Courier New" charset="0"/>
                </a:rPr>
                <a:t>y</a:t>
              </a:r>
              <a:r>
                <a:rPr lang="en-US" dirty="0">
                  <a:solidFill>
                    <a:srgbClr val="000000"/>
                  </a:solidFill>
                  <a:latin typeface="Courier New" charset="0"/>
                </a:rPr>
                <a:t> + mid);</a:t>
              </a:r>
            </a:p>
            <a:p>
              <a:r>
                <a:rPr lang="en-US" dirty="0">
                  <a:solidFill>
                    <a:srgbClr val="000000"/>
                  </a:solidFill>
                  <a:latin typeface="Courier New" charset="0"/>
                </a:rPr>
                <a:t>      }</a:t>
              </a:r>
            </a:p>
            <a:p>
              <a:r>
                <a:rPr lang="en-US" dirty="0">
                  <a:solidFill>
                    <a:srgbClr val="000000"/>
                  </a:solidFill>
                  <a:latin typeface="Courier New" charset="0"/>
                </a:rPr>
                <a:t>   }</a:t>
              </a:r>
            </a:p>
            <a:p>
              <a:r>
                <a:rPr lang="en-US" dirty="0">
                  <a:solidFill>
                    <a:srgbClr val="000000"/>
                  </a:solidFill>
                  <a:latin typeface="Courier New" charset="0"/>
                </a:rPr>
                <a:t>}</a:t>
              </a:r>
            </a:p>
          </p:txBody>
        </p:sp>
      </p:grpSp>
      <p:sp>
        <p:nvSpPr>
          <p:cNvPr id="706567" name="Rectangle 7"/>
          <p:cNvSpPr>
            <a:spLocks noChangeArrowheads="1"/>
          </p:cNvSpPr>
          <p:nvPr/>
        </p:nvSpPr>
        <p:spPr bwMode="auto">
          <a:xfrm>
            <a:off x="0" y="0"/>
            <a:ext cx="9131300" cy="1089025"/>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8" name="Rectangle 8"/>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6569" name="Rectangle 9"/>
          <p:cNvSpPr>
            <a:spLocks noGrp="1" noChangeArrowheads="1"/>
          </p:cNvSpPr>
          <p:nvPr>
            <p:ph type="title"/>
          </p:nvPr>
        </p:nvSpPr>
        <p:spPr>
          <a:xfrm>
            <a:off x="0" y="3630"/>
            <a:ext cx="9144000" cy="1143000"/>
          </a:xfrm>
          <a:noFill/>
          <a:ln/>
        </p:spPr>
        <p:txBody>
          <a:bodyPr/>
          <a:lstStyle/>
          <a:p>
            <a:r>
              <a:rPr lang="en-US" sz="4000" dirty="0">
                <a:solidFill>
                  <a:srgbClr val="FF0000"/>
                </a:solidFill>
              </a:rPr>
              <a:t>Code for the Mondrian Program</a:t>
            </a:r>
          </a:p>
        </p:txBody>
      </p:sp>
      <p:sp>
        <p:nvSpPr>
          <p:cNvPr id="706570" name="Rectangle 10"/>
          <p:cNvSpPr>
            <a:spLocks noChangeArrowheads="1"/>
          </p:cNvSpPr>
          <p:nvPr/>
        </p:nvSpPr>
        <p:spPr bwMode="auto">
          <a:xfrm>
            <a:off x="304800" y="1076325"/>
            <a:ext cx="8534400" cy="5476875"/>
          </a:xfrm>
          <a:prstGeom prst="rect">
            <a:avLst/>
          </a:prstGeom>
          <a:noFill/>
          <a:ln w="9525">
            <a:solidFill>
              <a:schemeClr val="tx1"/>
            </a:solidFill>
            <a:miter lim="800000"/>
            <a:headEnd/>
            <a:tailEnd/>
          </a:ln>
          <a:effectLst/>
        </p:spPr>
        <p:txBody>
          <a:bodyPr wrap="none" anchor="ctr">
            <a:prstTxWarp prst="textNoShape">
              <a:avLst/>
            </a:prstTxWarp>
          </a:bodyPr>
          <a:lstStyle/>
          <a:p>
            <a:pPr algn="ctr"/>
            <a:endParaRPr lang="en-US" sz="2400" b="0">
              <a:solidFill>
                <a:srgbClr val="000000"/>
              </a:solidFill>
            </a:endParaRPr>
          </a:p>
        </p:txBody>
      </p:sp>
      <p:sp>
        <p:nvSpPr>
          <p:cNvPr id="706572" name="Text Box 12"/>
          <p:cNvSpPr txBox="1">
            <a:spLocks noChangeArrowheads="1"/>
          </p:cNvSpPr>
          <p:nvPr/>
        </p:nvSpPr>
        <p:spPr bwMode="auto">
          <a:xfrm>
            <a:off x="304800" y="6550025"/>
            <a:ext cx="9144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dirty="0">
                <a:solidFill>
                  <a:srgbClr val="000000"/>
                </a:solidFill>
              </a:rPr>
              <a:t>Page 2 of 2</a:t>
            </a:r>
          </a:p>
        </p:txBody>
      </p:sp>
      <p:sp>
        <p:nvSpPr>
          <p:cNvPr id="12" name="Rectangle 7"/>
          <p:cNvSpPr>
            <a:spLocks noChangeArrowheads="1"/>
          </p:cNvSpPr>
          <p:nvPr/>
        </p:nvSpPr>
        <p:spPr bwMode="auto">
          <a:xfrm>
            <a:off x="482600" y="5029199"/>
            <a:ext cx="8128000" cy="1425575"/>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30000"/>
              </a:spcAft>
              <a:buFontTx/>
              <a:buChar char="•"/>
            </a:pPr>
            <a:r>
              <a:rPr lang="en-US" sz="2400" b="0" dirty="0">
                <a:solidFill>
                  <a:srgbClr val="FF0000"/>
                </a:solidFill>
              </a:rPr>
              <a:t>In graphical recursion, there seems to be no simple cases to be solved.</a:t>
            </a:r>
          </a:p>
          <a:p>
            <a:pPr marL="342900" indent="-342900">
              <a:lnSpc>
                <a:spcPct val="85000"/>
              </a:lnSpc>
              <a:spcAft>
                <a:spcPct val="30000"/>
              </a:spcAft>
              <a:buFontTx/>
              <a:buChar char="•"/>
            </a:pPr>
            <a:r>
              <a:rPr lang="en-US" sz="2400" b="0" dirty="0">
                <a:solidFill>
                  <a:srgbClr val="FF0000"/>
                </a:solidFill>
              </a:rPr>
              <a:t>There must be, however, some stopping criteria to stop the recursion.</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1" fill="hold" grpId="0" nodeType="afterEffect">
                                  <p:stCondLst>
                                    <p:cond delay="0"/>
                                  </p:stCondLst>
                                  <p:childTnLst>
                                    <p:anim calcmode="lin" valueType="num">
                                      <p:cBhvr additive="base">
                                        <p:cTn id="6" dur="1000"/>
                                        <p:tgtEl>
                                          <p:spTgt spid="706563"/>
                                        </p:tgtEl>
                                        <p:attrNameLst>
                                          <p:attrName>ppt_x</p:attrName>
                                        </p:attrNameLst>
                                      </p:cBhvr>
                                      <p:tavLst>
                                        <p:tav tm="0">
                                          <p:val>
                                            <p:strVal val="ppt_x"/>
                                          </p:val>
                                        </p:tav>
                                        <p:tav tm="100000">
                                          <p:val>
                                            <p:strVal val="ppt_x"/>
                                          </p:val>
                                        </p:tav>
                                      </p:tavLst>
                                    </p:anim>
                                    <p:anim calcmode="lin" valueType="num">
                                      <p:cBhvr additive="base">
                                        <p:cTn id="7" dur="1000"/>
                                        <p:tgtEl>
                                          <p:spTgt spid="706563"/>
                                        </p:tgtEl>
                                        <p:attrNameLst>
                                          <p:attrName>ppt_y</p:attrName>
                                        </p:attrNameLst>
                                      </p:cBhvr>
                                      <p:tavLst>
                                        <p:tav tm="0">
                                          <p:val>
                                            <p:strVal val="ppt_y"/>
                                          </p:val>
                                        </p:tav>
                                        <p:tav tm="100000">
                                          <p:val>
                                            <p:strVal val="0-ppt_h/2"/>
                                          </p:val>
                                        </p:tav>
                                      </p:tavLst>
                                    </p:anim>
                                    <p:set>
                                      <p:cBhvr>
                                        <p:cTn id="8" dur="1" fill="hold">
                                          <p:stCondLst>
                                            <p:cond delay="999"/>
                                          </p:stCondLst>
                                        </p:cTn>
                                        <p:tgtEl>
                                          <p:spTgt spid="706563"/>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63"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 A Better Mondrian Program</a:t>
            </a:r>
            <a:endParaRPr lang="en-US" sz="4000" dirty="0">
              <a:solidFill>
                <a:schemeClr val="tx1"/>
              </a:solidFill>
            </a:endParaRPr>
          </a:p>
        </p:txBody>
      </p:sp>
      <p:sp>
        <p:nvSpPr>
          <p:cNvPr id="634887" name="Rectangle 7"/>
          <p:cNvSpPr>
            <a:spLocks noChangeArrowheads="1"/>
          </p:cNvSpPr>
          <p:nvPr/>
        </p:nvSpPr>
        <p:spPr bwMode="auto">
          <a:xfrm>
            <a:off x="482600" y="1155700"/>
            <a:ext cx="8128000" cy="10541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30000"/>
              </a:spcAft>
              <a:buFontTx/>
              <a:buChar char="•"/>
            </a:pPr>
            <a:r>
              <a:rPr lang="en-US" sz="2400" b="0" dirty="0">
                <a:solidFill>
                  <a:srgbClr val="000000"/>
                </a:solidFill>
              </a:rPr>
              <a:t>Can you do a better job of emulating Mondrian’s style?</a:t>
            </a:r>
          </a:p>
          <a:p>
            <a:pPr marL="342900" indent="-342900">
              <a:lnSpc>
                <a:spcPct val="85000"/>
              </a:lnSpc>
              <a:spcAft>
                <a:spcPct val="30000"/>
              </a:spcAft>
              <a:buFontTx/>
              <a:buChar char="•"/>
            </a:pPr>
            <a:r>
              <a:rPr lang="en-US" sz="2400" b="0" dirty="0">
                <a:solidFill>
                  <a:srgbClr val="000000"/>
                </a:solidFill>
              </a:rPr>
              <a:t>Suppose that you have the following additional functions:</a:t>
            </a:r>
          </a:p>
        </p:txBody>
      </p:sp>
      <p:grpSp>
        <p:nvGrpSpPr>
          <p:cNvPr id="2" name="Group 34"/>
          <p:cNvGrpSpPr/>
          <p:nvPr/>
        </p:nvGrpSpPr>
        <p:grpSpPr>
          <a:xfrm>
            <a:off x="495300" y="2286000"/>
            <a:ext cx="8191500" cy="2630488"/>
            <a:chOff x="495300" y="2286000"/>
            <a:chExt cx="8191500" cy="2630488"/>
          </a:xfrm>
        </p:grpSpPr>
        <p:grpSp>
          <p:nvGrpSpPr>
            <p:cNvPr id="3" name="Group 3"/>
            <p:cNvGrpSpPr>
              <a:grpSpLocks/>
            </p:cNvGrpSpPr>
            <p:nvPr/>
          </p:nvGrpSpPr>
          <p:grpSpPr bwMode="auto">
            <a:xfrm>
              <a:off x="495300" y="2286000"/>
              <a:ext cx="8153400" cy="661988"/>
              <a:chOff x="288" y="1103"/>
              <a:chExt cx="5136" cy="417"/>
            </a:xfrm>
          </p:grpSpPr>
          <p:sp>
            <p:nvSpPr>
              <p:cNvPr id="16" name="Rectangle 4"/>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17" name="Text Box 5"/>
              <p:cNvSpPr txBox="1">
                <a:spLocks noChangeArrowheads="1"/>
              </p:cNvSpPr>
              <p:nvPr/>
            </p:nvSpPr>
            <p:spPr bwMode="auto">
              <a:xfrm>
                <a:off x="384" y="1103"/>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gw.drawRect(</a:t>
                </a:r>
                <a:r>
                  <a:rPr lang="en-US" sz="1800" b="0" i="1" dirty="0" err="1">
                    <a:solidFill>
                      <a:srgbClr val="000000"/>
                    </a:solidFill>
                  </a:rPr>
                  <a:t>x</a:t>
                </a:r>
                <a:r>
                  <a:rPr lang="en-US" sz="2000" dirty="0">
                    <a:solidFill>
                      <a:srgbClr val="000000"/>
                    </a:solidFill>
                    <a:latin typeface="Courier New" charset="0"/>
                  </a:rPr>
                  <a:t>,</a:t>
                </a:r>
                <a:r>
                  <a:rPr lang="en-US" sz="1800" b="0" i="1" dirty="0">
                    <a:solidFill>
                      <a:srgbClr val="000000"/>
                    </a:solidFill>
                  </a:rPr>
                  <a:t> </a:t>
                </a:r>
                <a:r>
                  <a:rPr lang="en-US" sz="1800" b="0" i="1" dirty="0" err="1">
                    <a:solidFill>
                      <a:srgbClr val="000000"/>
                    </a:solidFill>
                  </a:rPr>
                  <a:t>y</a:t>
                </a:r>
                <a:r>
                  <a:rPr lang="en-US" sz="2000" dirty="0">
                    <a:solidFill>
                      <a:srgbClr val="000000"/>
                    </a:solidFill>
                    <a:latin typeface="Courier New" charset="0"/>
                  </a:rPr>
                  <a:t>,</a:t>
                </a:r>
                <a:r>
                  <a:rPr lang="en-US" sz="1800" b="0" i="1" dirty="0">
                    <a:solidFill>
                      <a:srgbClr val="000000"/>
                    </a:solidFill>
                  </a:rPr>
                  <a:t> width</a:t>
                </a:r>
                <a:r>
                  <a:rPr lang="en-US" sz="2000" dirty="0">
                    <a:solidFill>
                      <a:srgbClr val="000000"/>
                    </a:solidFill>
                    <a:latin typeface="Courier New" charset="0"/>
                  </a:rPr>
                  <a:t>,</a:t>
                </a:r>
                <a:r>
                  <a:rPr lang="en-US" sz="1800" b="0" i="1" dirty="0">
                    <a:solidFill>
                      <a:srgbClr val="000000"/>
                    </a:solidFill>
                  </a:rPr>
                  <a:t> height</a:t>
                </a:r>
                <a:r>
                  <a:rPr lang="en-US" sz="2000" dirty="0">
                    <a:solidFill>
                      <a:srgbClr val="000000"/>
                    </a:solidFill>
                    <a:latin typeface="Courier New" charset="0"/>
                  </a:rPr>
                  <a:t>)</a:t>
                </a:r>
              </a:p>
            </p:txBody>
          </p:sp>
          <p:sp>
            <p:nvSpPr>
              <p:cNvPr id="18" name="Text Box 6"/>
              <p:cNvSpPr txBox="1">
                <a:spLocks noChangeArrowheads="1"/>
              </p:cNvSpPr>
              <p:nvPr/>
            </p:nvSpPr>
            <p:spPr bwMode="auto">
              <a:xfrm>
                <a:off x="576" y="1280"/>
                <a:ext cx="4800" cy="231"/>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Draws the outline of a rectangle with the specified bounds.</a:t>
                </a:r>
              </a:p>
            </p:txBody>
          </p:sp>
        </p:grpSp>
        <p:grpSp>
          <p:nvGrpSpPr>
            <p:cNvPr id="4" name="Group 7"/>
            <p:cNvGrpSpPr>
              <a:grpSpLocks/>
            </p:cNvGrpSpPr>
            <p:nvPr/>
          </p:nvGrpSpPr>
          <p:grpSpPr bwMode="auto">
            <a:xfrm>
              <a:off x="495300" y="2933700"/>
              <a:ext cx="8153400" cy="674688"/>
              <a:chOff x="288" y="1511"/>
              <a:chExt cx="5136" cy="425"/>
            </a:xfrm>
          </p:grpSpPr>
          <p:sp>
            <p:nvSpPr>
              <p:cNvPr id="20" name="Rectangle 8"/>
              <p:cNvSpPr>
                <a:spLocks noChangeArrowheads="1"/>
              </p:cNvSpPr>
              <p:nvPr/>
            </p:nvSpPr>
            <p:spPr bwMode="auto">
              <a:xfrm>
                <a:off x="288" y="1519"/>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1" name="Text Box 9"/>
              <p:cNvSpPr txBox="1">
                <a:spLocks noChangeArrowheads="1"/>
              </p:cNvSpPr>
              <p:nvPr/>
            </p:nvSpPr>
            <p:spPr bwMode="auto">
              <a:xfrm>
                <a:off x="384" y="1511"/>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gw.fillRect(</a:t>
                </a:r>
                <a:r>
                  <a:rPr lang="en-US" sz="1800" b="0" i="1" dirty="0" err="1">
                    <a:solidFill>
                      <a:srgbClr val="000000"/>
                    </a:solidFill>
                  </a:rPr>
                  <a:t>x</a:t>
                </a:r>
                <a:r>
                  <a:rPr lang="en-US" sz="2000" dirty="0">
                    <a:solidFill>
                      <a:srgbClr val="000000"/>
                    </a:solidFill>
                    <a:latin typeface="Courier New" charset="0"/>
                  </a:rPr>
                  <a:t>,</a:t>
                </a:r>
                <a:r>
                  <a:rPr lang="en-US" sz="1800" b="0" i="1" dirty="0">
                    <a:solidFill>
                      <a:srgbClr val="000000"/>
                    </a:solidFill>
                  </a:rPr>
                  <a:t> </a:t>
                </a:r>
                <a:r>
                  <a:rPr lang="en-US" sz="1800" b="0" i="1" dirty="0" err="1">
                    <a:solidFill>
                      <a:srgbClr val="000000"/>
                    </a:solidFill>
                  </a:rPr>
                  <a:t>y</a:t>
                </a:r>
                <a:r>
                  <a:rPr lang="en-US" sz="2000" dirty="0">
                    <a:solidFill>
                      <a:srgbClr val="000000"/>
                    </a:solidFill>
                    <a:latin typeface="Courier New" charset="0"/>
                  </a:rPr>
                  <a:t>,</a:t>
                </a:r>
                <a:r>
                  <a:rPr lang="en-US" sz="1800" b="0" i="1" dirty="0">
                    <a:solidFill>
                      <a:srgbClr val="000000"/>
                    </a:solidFill>
                  </a:rPr>
                  <a:t> width</a:t>
                </a:r>
                <a:r>
                  <a:rPr lang="en-US" sz="2000" dirty="0">
                    <a:solidFill>
                      <a:srgbClr val="000000"/>
                    </a:solidFill>
                    <a:latin typeface="Courier New" charset="0"/>
                  </a:rPr>
                  <a:t>,</a:t>
                </a:r>
                <a:r>
                  <a:rPr lang="en-US" sz="1800" b="0" i="1" dirty="0">
                    <a:solidFill>
                      <a:srgbClr val="000000"/>
                    </a:solidFill>
                  </a:rPr>
                  <a:t> height</a:t>
                </a:r>
                <a:r>
                  <a:rPr lang="en-US" sz="2000" dirty="0">
                    <a:solidFill>
                      <a:srgbClr val="000000"/>
                    </a:solidFill>
                    <a:latin typeface="Courier New" charset="0"/>
                  </a:rPr>
                  <a:t>)</a:t>
                </a:r>
              </a:p>
            </p:txBody>
          </p:sp>
          <p:sp>
            <p:nvSpPr>
              <p:cNvPr id="22" name="Text Box 10"/>
              <p:cNvSpPr txBox="1">
                <a:spLocks noChangeArrowheads="1"/>
              </p:cNvSpPr>
              <p:nvPr/>
            </p:nvSpPr>
            <p:spPr bwMode="auto">
              <a:xfrm>
                <a:off x="576" y="1696"/>
                <a:ext cx="4800"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Fills the outline of the specified rectangle using the </a:t>
                </a:r>
                <a:r>
                  <a:rPr lang="en-US" sz="1800" b="0">
                    <a:solidFill>
                      <a:srgbClr val="000000"/>
                    </a:solidFill>
                  </a:rPr>
                  <a:t>current color</a:t>
                </a:r>
                <a:r>
                  <a:rPr lang="en-US" sz="1800" b="0" dirty="0">
                    <a:solidFill>
                      <a:srgbClr val="000000"/>
                    </a:solidFill>
                  </a:rPr>
                  <a:t>.</a:t>
                </a:r>
              </a:p>
            </p:txBody>
          </p:sp>
        </p:grpSp>
        <p:grpSp>
          <p:nvGrpSpPr>
            <p:cNvPr id="5" name="Group 11"/>
            <p:cNvGrpSpPr>
              <a:grpSpLocks/>
            </p:cNvGrpSpPr>
            <p:nvPr/>
          </p:nvGrpSpPr>
          <p:grpSpPr bwMode="auto">
            <a:xfrm>
              <a:off x="495300" y="3594100"/>
              <a:ext cx="8153400" cy="661988"/>
              <a:chOff x="288" y="1103"/>
              <a:chExt cx="5136" cy="417"/>
            </a:xfrm>
          </p:grpSpPr>
          <p:sp>
            <p:nvSpPr>
              <p:cNvPr id="24" name="Rectangle 12"/>
              <p:cNvSpPr>
                <a:spLocks noChangeArrowheads="1"/>
              </p:cNvSpPr>
              <p:nvPr/>
            </p:nvSpPr>
            <p:spPr bwMode="auto">
              <a:xfrm>
                <a:off x="288" y="1103"/>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5" name="Text Box 13"/>
              <p:cNvSpPr txBox="1">
                <a:spLocks noChangeArrowheads="1"/>
              </p:cNvSpPr>
              <p:nvPr/>
            </p:nvSpPr>
            <p:spPr bwMode="auto">
              <a:xfrm>
                <a:off x="384" y="1103"/>
                <a:ext cx="4944" cy="25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gw.setColor(</a:t>
                </a:r>
                <a:r>
                  <a:rPr lang="en-US" sz="1800" b="0" i="1" dirty="0" err="1">
                    <a:solidFill>
                      <a:srgbClr val="000000"/>
                    </a:solidFill>
                  </a:rPr>
                  <a:t>color</a:t>
                </a:r>
                <a:r>
                  <a:rPr lang="en-US" sz="2000" dirty="0">
                    <a:solidFill>
                      <a:srgbClr val="000000"/>
                    </a:solidFill>
                    <a:latin typeface="Courier New" charset="0"/>
                  </a:rPr>
                  <a:t>)</a:t>
                </a:r>
              </a:p>
            </p:txBody>
          </p:sp>
          <p:sp>
            <p:nvSpPr>
              <p:cNvPr id="26" name="Text Box 14"/>
              <p:cNvSpPr txBox="1">
                <a:spLocks noChangeArrowheads="1"/>
              </p:cNvSpPr>
              <p:nvPr/>
            </p:nvSpPr>
            <p:spPr bwMode="auto">
              <a:xfrm>
                <a:off x="576" y="1280"/>
                <a:ext cx="4800"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Sets the pen color to the specified color string (such as </a:t>
                </a:r>
                <a:r>
                  <a:rPr lang="en-US" sz="1600" dirty="0">
                    <a:solidFill>
                      <a:srgbClr val="000000"/>
                    </a:solidFill>
                    <a:latin typeface="Courier New"/>
                    <a:cs typeface="Courier New"/>
                  </a:rPr>
                  <a:t>"BLACK"</a:t>
                </a:r>
                <a:r>
                  <a:rPr lang="en-US" sz="1800" b="0" dirty="0">
                    <a:solidFill>
                      <a:srgbClr val="000000"/>
                    </a:solidFill>
                  </a:rPr>
                  <a:t> or </a:t>
                </a:r>
                <a:r>
                  <a:rPr lang="en-US" sz="1600" dirty="0">
                    <a:solidFill>
                      <a:srgbClr val="000000"/>
                    </a:solidFill>
                    <a:latin typeface="Courier New"/>
                    <a:cs typeface="Courier New"/>
                  </a:rPr>
                  <a:t>"RED"</a:t>
                </a:r>
                <a:r>
                  <a:rPr lang="en-US" sz="1800" b="0" dirty="0">
                    <a:solidFill>
                      <a:srgbClr val="000000"/>
                    </a:solidFill>
                  </a:rPr>
                  <a:t>) </a:t>
                </a:r>
              </a:p>
            </p:txBody>
          </p:sp>
        </p:grpSp>
        <p:grpSp>
          <p:nvGrpSpPr>
            <p:cNvPr id="6" name="Group 15"/>
            <p:cNvGrpSpPr>
              <a:grpSpLocks/>
            </p:cNvGrpSpPr>
            <p:nvPr/>
          </p:nvGrpSpPr>
          <p:grpSpPr bwMode="auto">
            <a:xfrm>
              <a:off x="495300" y="4241800"/>
              <a:ext cx="8191500" cy="674688"/>
              <a:chOff x="312" y="2104"/>
              <a:chExt cx="5160" cy="425"/>
            </a:xfrm>
          </p:grpSpPr>
          <p:sp>
            <p:nvSpPr>
              <p:cNvPr id="28" name="Rectangle 16"/>
              <p:cNvSpPr>
                <a:spLocks noChangeArrowheads="1"/>
              </p:cNvSpPr>
              <p:nvPr/>
            </p:nvSpPr>
            <p:spPr bwMode="auto">
              <a:xfrm>
                <a:off x="312" y="2112"/>
                <a:ext cx="5136" cy="417"/>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a:endParaRPr lang="en-US" sz="1600">
                  <a:solidFill>
                    <a:srgbClr val="000000"/>
                  </a:solidFill>
                  <a:latin typeface="Courier New" charset="0"/>
                </a:endParaRPr>
              </a:p>
            </p:txBody>
          </p:sp>
          <p:sp>
            <p:nvSpPr>
              <p:cNvPr id="29" name="Text Box 17"/>
              <p:cNvSpPr txBox="1">
                <a:spLocks noChangeArrowheads="1"/>
              </p:cNvSpPr>
              <p:nvPr/>
            </p:nvSpPr>
            <p:spPr bwMode="auto">
              <a:xfrm>
                <a:off x="408" y="2104"/>
                <a:ext cx="4944" cy="252"/>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2000" dirty="0" err="1">
                    <a:solidFill>
                      <a:srgbClr val="000000"/>
                    </a:solidFill>
                    <a:latin typeface="Courier New" charset="0"/>
                  </a:rPr>
                  <a:t>gw.setColor(</a:t>
                </a:r>
                <a:r>
                  <a:rPr lang="en-US" sz="2000" dirty="0" err="1">
                    <a:solidFill>
                      <a:srgbClr val="000000"/>
                    </a:solidFill>
                    <a:latin typeface="Courier New"/>
                    <a:cs typeface="Courier New"/>
                  </a:rPr>
                  <a:t>"#</a:t>
                </a:r>
                <a:r>
                  <a:rPr lang="en-US" sz="2000" b="0" i="1" dirty="0" err="1">
                    <a:solidFill>
                      <a:srgbClr val="000000"/>
                    </a:solidFill>
                    <a:latin typeface="Times New Roman"/>
                    <a:cs typeface="Times New Roman"/>
                  </a:rPr>
                  <a:t>rrggbb</a:t>
                </a:r>
                <a:r>
                  <a:rPr lang="en-US" sz="2000" dirty="0">
                    <a:solidFill>
                      <a:srgbClr val="000000"/>
                    </a:solidFill>
                    <a:latin typeface="Courier New"/>
                    <a:cs typeface="Courier New"/>
                  </a:rPr>
                  <a:t>"</a:t>
                </a:r>
                <a:r>
                  <a:rPr lang="en-US" sz="2000" dirty="0">
                    <a:solidFill>
                      <a:srgbClr val="000000"/>
                    </a:solidFill>
                    <a:latin typeface="Courier New" charset="0"/>
                  </a:rPr>
                  <a:t>)</a:t>
                </a:r>
              </a:p>
            </p:txBody>
          </p:sp>
          <p:sp>
            <p:nvSpPr>
              <p:cNvPr id="30" name="Text Box 18"/>
              <p:cNvSpPr txBox="1">
                <a:spLocks noChangeArrowheads="1"/>
              </p:cNvSpPr>
              <p:nvPr/>
            </p:nvSpPr>
            <p:spPr bwMode="auto">
              <a:xfrm>
                <a:off x="600" y="2289"/>
                <a:ext cx="4872" cy="233"/>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800" b="0" dirty="0">
                    <a:solidFill>
                      <a:srgbClr val="000000"/>
                    </a:solidFill>
                  </a:rPr>
                  <a:t>Sets the red/green/blue components to the specified hexadecimal values.</a:t>
                </a: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4887">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887"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0" y="0"/>
            <a:ext cx="9144000" cy="1143000"/>
          </a:xfrm>
          <a:prstGeom prst="rect">
            <a:avLst/>
          </a:prstGeom>
          <a:noFill/>
          <a:ln w="9525">
            <a:noFill/>
            <a:miter lim="800000"/>
            <a:headEnd/>
            <a:tailEnd/>
          </a:ln>
          <a:effectLst/>
        </p:spPr>
        <p:txBody>
          <a:bodyPr anchor="ctr">
            <a:prstTxWarp prst="textNoShape">
              <a:avLst/>
            </a:prstTxWarp>
          </a:bodyPr>
          <a:lstStyle/>
          <a:p>
            <a:pPr algn="ctr" eaLnBrk="1" hangingPunct="1"/>
            <a:r>
              <a:rPr lang="en-US" sz="4000" b="0" dirty="0">
                <a:solidFill>
                  <a:srgbClr val="FF0000"/>
                </a:solidFill>
              </a:rPr>
              <a:t>Revised Mondrian Decomposition</a:t>
            </a:r>
          </a:p>
        </p:txBody>
      </p:sp>
      <p:sp>
        <p:nvSpPr>
          <p:cNvPr id="106" name="Rectangle 3"/>
          <p:cNvSpPr>
            <a:spLocks noChangeArrowheads="1"/>
          </p:cNvSpPr>
          <p:nvPr/>
        </p:nvSpPr>
        <p:spPr bwMode="auto">
          <a:xfrm>
            <a:off x="1397000" y="1778000"/>
            <a:ext cx="6350000"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7" name="Rectangle 4"/>
          <p:cNvSpPr>
            <a:spLocks noChangeArrowheads="1"/>
          </p:cNvSpPr>
          <p:nvPr/>
        </p:nvSpPr>
        <p:spPr bwMode="auto">
          <a:xfrm>
            <a:off x="1397000" y="1778000"/>
            <a:ext cx="4202113"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8" name="Rectangle 5"/>
          <p:cNvSpPr>
            <a:spLocks noChangeArrowheads="1"/>
          </p:cNvSpPr>
          <p:nvPr/>
        </p:nvSpPr>
        <p:spPr bwMode="auto">
          <a:xfrm>
            <a:off x="5599113" y="1778000"/>
            <a:ext cx="2147887" cy="38100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09" name="Rectangle 6"/>
          <p:cNvSpPr>
            <a:spLocks noChangeArrowheads="1"/>
          </p:cNvSpPr>
          <p:nvPr/>
        </p:nvSpPr>
        <p:spPr bwMode="auto">
          <a:xfrm>
            <a:off x="1397000" y="1778000"/>
            <a:ext cx="1401763" cy="884238"/>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0" name="Rectangle 7"/>
          <p:cNvSpPr>
            <a:spLocks noChangeArrowheads="1"/>
          </p:cNvSpPr>
          <p:nvPr/>
        </p:nvSpPr>
        <p:spPr bwMode="auto">
          <a:xfrm>
            <a:off x="2798763" y="1778000"/>
            <a:ext cx="688975" cy="884238"/>
          </a:xfrm>
          <a:prstGeom prst="rect">
            <a:avLst/>
          </a:prstGeom>
          <a:solidFill>
            <a:srgbClr val="3C7169"/>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1" name="Rectangle 8"/>
          <p:cNvSpPr>
            <a:spLocks noChangeArrowheads="1"/>
          </p:cNvSpPr>
          <p:nvPr/>
        </p:nvSpPr>
        <p:spPr bwMode="auto">
          <a:xfrm>
            <a:off x="1397000" y="2662238"/>
            <a:ext cx="2090738" cy="1971675"/>
          </a:xfrm>
          <a:prstGeom prst="rect">
            <a:avLst/>
          </a:prstGeom>
          <a:solidFill>
            <a:srgbClr val="7C3B8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2" name="Rectangle 9"/>
          <p:cNvSpPr>
            <a:spLocks noChangeArrowheads="1"/>
          </p:cNvSpPr>
          <p:nvPr/>
        </p:nvSpPr>
        <p:spPr bwMode="auto">
          <a:xfrm>
            <a:off x="1397000" y="4633913"/>
            <a:ext cx="2090738" cy="954087"/>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3" name="Rectangle 10"/>
          <p:cNvSpPr>
            <a:spLocks noChangeArrowheads="1"/>
          </p:cNvSpPr>
          <p:nvPr/>
        </p:nvSpPr>
        <p:spPr bwMode="auto">
          <a:xfrm>
            <a:off x="3487738" y="1778000"/>
            <a:ext cx="682625" cy="1827213"/>
          </a:xfrm>
          <a:prstGeom prst="rect">
            <a:avLst/>
          </a:prstGeom>
          <a:solidFill>
            <a:srgbClr val="AD4643"/>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4" name="Rectangle 11"/>
          <p:cNvSpPr>
            <a:spLocks noChangeArrowheads="1"/>
          </p:cNvSpPr>
          <p:nvPr/>
        </p:nvSpPr>
        <p:spPr bwMode="auto">
          <a:xfrm>
            <a:off x="4170363" y="1778000"/>
            <a:ext cx="1428750" cy="788988"/>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5" name="Rectangle 12"/>
          <p:cNvSpPr>
            <a:spLocks noChangeArrowheads="1"/>
          </p:cNvSpPr>
          <p:nvPr/>
        </p:nvSpPr>
        <p:spPr bwMode="auto">
          <a:xfrm>
            <a:off x="4170363" y="2566988"/>
            <a:ext cx="344487" cy="67786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6" name="Rectangle 13"/>
          <p:cNvSpPr>
            <a:spLocks noChangeArrowheads="1"/>
          </p:cNvSpPr>
          <p:nvPr/>
        </p:nvSpPr>
        <p:spPr bwMode="auto">
          <a:xfrm>
            <a:off x="4514850" y="2566988"/>
            <a:ext cx="1084263" cy="67786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7" name="Rectangle 14"/>
          <p:cNvSpPr>
            <a:spLocks noChangeArrowheads="1"/>
          </p:cNvSpPr>
          <p:nvPr/>
        </p:nvSpPr>
        <p:spPr bwMode="auto">
          <a:xfrm>
            <a:off x="4170363" y="3244850"/>
            <a:ext cx="1428750" cy="360363"/>
          </a:xfrm>
          <a:prstGeom prst="rect">
            <a:avLst/>
          </a:prstGeom>
          <a:solidFill>
            <a:srgbClr val="68A2BA"/>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8" name="Rectangle 15"/>
          <p:cNvSpPr>
            <a:spLocks noChangeArrowheads="1"/>
          </p:cNvSpPr>
          <p:nvPr/>
        </p:nvSpPr>
        <p:spPr bwMode="auto">
          <a:xfrm>
            <a:off x="3487738" y="3605213"/>
            <a:ext cx="566737" cy="131445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19" name="Rectangle 16"/>
          <p:cNvSpPr>
            <a:spLocks noChangeArrowheads="1"/>
          </p:cNvSpPr>
          <p:nvPr/>
        </p:nvSpPr>
        <p:spPr bwMode="auto">
          <a:xfrm>
            <a:off x="4054475" y="3605213"/>
            <a:ext cx="1544638" cy="131445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0" name="Rectangle 17"/>
          <p:cNvSpPr>
            <a:spLocks noChangeArrowheads="1"/>
          </p:cNvSpPr>
          <p:nvPr/>
        </p:nvSpPr>
        <p:spPr bwMode="auto">
          <a:xfrm>
            <a:off x="3487738" y="4919663"/>
            <a:ext cx="1254125" cy="668337"/>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1" name="Rectangle 18"/>
          <p:cNvSpPr>
            <a:spLocks noChangeArrowheads="1"/>
          </p:cNvSpPr>
          <p:nvPr/>
        </p:nvSpPr>
        <p:spPr bwMode="auto">
          <a:xfrm>
            <a:off x="4741863" y="4919663"/>
            <a:ext cx="857250" cy="668337"/>
          </a:xfrm>
          <a:prstGeom prst="rect">
            <a:avLst/>
          </a:prstGeom>
          <a:solidFill>
            <a:srgbClr val="7EBE39"/>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2" name="Rectangle 19"/>
          <p:cNvSpPr>
            <a:spLocks noChangeArrowheads="1"/>
          </p:cNvSpPr>
          <p:nvPr/>
        </p:nvSpPr>
        <p:spPr bwMode="auto">
          <a:xfrm>
            <a:off x="5599113" y="1778000"/>
            <a:ext cx="817562" cy="1622425"/>
          </a:xfrm>
          <a:prstGeom prst="rect">
            <a:avLst/>
          </a:prstGeom>
          <a:solidFill>
            <a:srgbClr val="9F8433"/>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3" name="Rectangle 20"/>
          <p:cNvSpPr>
            <a:spLocks noChangeArrowheads="1"/>
          </p:cNvSpPr>
          <p:nvPr/>
        </p:nvSpPr>
        <p:spPr bwMode="auto">
          <a:xfrm>
            <a:off x="6416675" y="1778000"/>
            <a:ext cx="1330325" cy="1622425"/>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4" name="Rectangle 21"/>
          <p:cNvSpPr>
            <a:spLocks noChangeArrowheads="1"/>
          </p:cNvSpPr>
          <p:nvPr/>
        </p:nvSpPr>
        <p:spPr bwMode="auto">
          <a:xfrm>
            <a:off x="5599113" y="3400425"/>
            <a:ext cx="2147887" cy="601663"/>
          </a:xfrm>
          <a:prstGeom prst="rect">
            <a:avLst/>
          </a:prstGeom>
          <a:solidFill>
            <a:srgbClr val="5EA45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5" name="Rectangle 22"/>
          <p:cNvSpPr>
            <a:spLocks noChangeArrowheads="1"/>
          </p:cNvSpPr>
          <p:nvPr/>
        </p:nvSpPr>
        <p:spPr bwMode="auto">
          <a:xfrm>
            <a:off x="5599113" y="4002088"/>
            <a:ext cx="1544637" cy="277812"/>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6" name="Rectangle 23"/>
          <p:cNvSpPr>
            <a:spLocks noChangeArrowheads="1"/>
          </p:cNvSpPr>
          <p:nvPr/>
        </p:nvSpPr>
        <p:spPr bwMode="auto">
          <a:xfrm>
            <a:off x="5599113" y="4279900"/>
            <a:ext cx="863600" cy="1308100"/>
          </a:xfrm>
          <a:prstGeom prst="rect">
            <a:avLst/>
          </a:prstGeom>
          <a:solidFill>
            <a:srgbClr val="84BDBA"/>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7" name="Rectangle 24"/>
          <p:cNvSpPr>
            <a:spLocks noChangeArrowheads="1"/>
          </p:cNvSpPr>
          <p:nvPr/>
        </p:nvSpPr>
        <p:spPr bwMode="auto">
          <a:xfrm>
            <a:off x="6462713" y="4279900"/>
            <a:ext cx="681037" cy="1308100"/>
          </a:xfrm>
          <a:prstGeom prst="rect">
            <a:avLst/>
          </a:prstGeom>
          <a:solidFill>
            <a:srgbClr val="FFFFFF"/>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
        <p:nvSpPr>
          <p:cNvPr id="128" name="Rectangle 25"/>
          <p:cNvSpPr>
            <a:spLocks noChangeArrowheads="1"/>
          </p:cNvSpPr>
          <p:nvPr/>
        </p:nvSpPr>
        <p:spPr bwMode="auto">
          <a:xfrm>
            <a:off x="7143750" y="4002088"/>
            <a:ext cx="603250" cy="1585912"/>
          </a:xfrm>
          <a:prstGeom prst="rect">
            <a:avLst/>
          </a:prstGeom>
          <a:solidFill>
            <a:srgbClr val="B9BD5C"/>
          </a:solidFill>
          <a:ln w="9525">
            <a:solidFill>
              <a:schemeClr val="tx1"/>
            </a:solidFill>
            <a:miter lim="800000"/>
            <a:headEnd/>
            <a:tailEnd/>
          </a:ln>
          <a:effectLst/>
        </p:spPr>
        <p:txBody>
          <a:bodyPr anchor="ctr">
            <a:prstTxWarp prst="textNoShape">
              <a:avLst/>
            </a:prstTxWarp>
          </a:bodyPr>
          <a:lstStyle/>
          <a:p>
            <a:endParaRPr 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9"/>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0"/>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100"/>
                                  </p:stCondLst>
                                  <p:childTnLst>
                                    <p:set>
                                      <p:cBhvr>
                                        <p:cTn id="16" dur="1" fill="hold">
                                          <p:stCondLst>
                                            <p:cond delay="0"/>
                                          </p:stCondLst>
                                        </p:cTn>
                                        <p:tgtEl>
                                          <p:spTgt spid="111"/>
                                        </p:tgtEl>
                                        <p:attrNameLst>
                                          <p:attrName>style.visibility</p:attrName>
                                        </p:attrNameLst>
                                      </p:cBhvr>
                                      <p:to>
                                        <p:strVal val="visible"/>
                                      </p:to>
                                    </p:set>
                                  </p:childTnLst>
                                </p:cTn>
                              </p:par>
                            </p:childTnLst>
                          </p:cTn>
                        </p:par>
                        <p:par>
                          <p:cTn id="17" fill="hold">
                            <p:stCondLst>
                              <p:cond delay="100"/>
                            </p:stCondLst>
                            <p:childTnLst>
                              <p:par>
                                <p:cTn id="18" presetID="1" presetClass="entr" presetSubtype="0" fill="hold" grpId="0" nodeType="afterEffect">
                                  <p:stCondLst>
                                    <p:cond delay="100"/>
                                  </p:stCondLst>
                                  <p:childTnLst>
                                    <p:set>
                                      <p:cBhvr>
                                        <p:cTn id="19" dur="1" fill="hold">
                                          <p:stCondLst>
                                            <p:cond delay="0"/>
                                          </p:stCondLst>
                                        </p:cTn>
                                        <p:tgtEl>
                                          <p:spTgt spid="112"/>
                                        </p:tgtEl>
                                        <p:attrNameLst>
                                          <p:attrName>style.visibility</p:attrName>
                                        </p:attrNameLst>
                                      </p:cBhvr>
                                      <p:to>
                                        <p:strVal val="visible"/>
                                      </p:to>
                                    </p:set>
                                  </p:childTnLst>
                                </p:cTn>
                              </p:par>
                            </p:childTnLst>
                          </p:cTn>
                        </p:par>
                        <p:par>
                          <p:cTn id="20" fill="hold">
                            <p:stCondLst>
                              <p:cond delay="200"/>
                            </p:stCondLst>
                            <p:childTnLst>
                              <p:par>
                                <p:cTn id="21" presetID="1" presetClass="entr" presetSubtype="0" fill="hold" grpId="0" nodeType="afterEffect">
                                  <p:stCondLst>
                                    <p:cond delay="100"/>
                                  </p:stCondLst>
                                  <p:childTnLst>
                                    <p:set>
                                      <p:cBhvr>
                                        <p:cTn id="22" dur="1" fill="hold">
                                          <p:stCondLst>
                                            <p:cond delay="0"/>
                                          </p:stCondLst>
                                        </p:cTn>
                                        <p:tgtEl>
                                          <p:spTgt spid="113"/>
                                        </p:tgtEl>
                                        <p:attrNameLst>
                                          <p:attrName>style.visibility</p:attrName>
                                        </p:attrNameLst>
                                      </p:cBhvr>
                                      <p:to>
                                        <p:strVal val="visible"/>
                                      </p:to>
                                    </p:set>
                                  </p:childTnLst>
                                </p:cTn>
                              </p:par>
                            </p:childTnLst>
                          </p:cTn>
                        </p:par>
                        <p:par>
                          <p:cTn id="23" fill="hold">
                            <p:stCondLst>
                              <p:cond delay="300"/>
                            </p:stCondLst>
                            <p:childTnLst>
                              <p:par>
                                <p:cTn id="24" presetID="1" presetClass="entr" presetSubtype="0" fill="hold" grpId="0" nodeType="afterEffect">
                                  <p:stCondLst>
                                    <p:cond delay="100"/>
                                  </p:stCondLst>
                                  <p:childTnLst>
                                    <p:set>
                                      <p:cBhvr>
                                        <p:cTn id="25" dur="1" fill="hold">
                                          <p:stCondLst>
                                            <p:cond delay="0"/>
                                          </p:stCondLst>
                                        </p:cTn>
                                        <p:tgtEl>
                                          <p:spTgt spid="114"/>
                                        </p:tgtEl>
                                        <p:attrNameLst>
                                          <p:attrName>style.visibility</p:attrName>
                                        </p:attrNameLst>
                                      </p:cBhvr>
                                      <p:to>
                                        <p:strVal val="visible"/>
                                      </p:to>
                                    </p:set>
                                  </p:childTnLst>
                                </p:cTn>
                              </p:par>
                            </p:childTnLst>
                          </p:cTn>
                        </p:par>
                        <p:par>
                          <p:cTn id="26" fill="hold">
                            <p:stCondLst>
                              <p:cond delay="400"/>
                            </p:stCondLst>
                            <p:childTnLst>
                              <p:par>
                                <p:cTn id="27" presetID="1" presetClass="entr" presetSubtype="0" fill="hold" grpId="0" nodeType="afterEffect">
                                  <p:stCondLst>
                                    <p:cond delay="100"/>
                                  </p:stCondLst>
                                  <p:childTnLst>
                                    <p:set>
                                      <p:cBhvr>
                                        <p:cTn id="28" dur="1" fill="hold">
                                          <p:stCondLst>
                                            <p:cond delay="0"/>
                                          </p:stCondLst>
                                        </p:cTn>
                                        <p:tgtEl>
                                          <p:spTgt spid="115"/>
                                        </p:tgtEl>
                                        <p:attrNameLst>
                                          <p:attrName>style.visibility</p:attrName>
                                        </p:attrNameLst>
                                      </p:cBhvr>
                                      <p:to>
                                        <p:strVal val="visible"/>
                                      </p:to>
                                    </p:set>
                                  </p:childTnLst>
                                </p:cTn>
                              </p:par>
                            </p:childTnLst>
                          </p:cTn>
                        </p:par>
                        <p:par>
                          <p:cTn id="29" fill="hold">
                            <p:stCondLst>
                              <p:cond delay="500"/>
                            </p:stCondLst>
                            <p:childTnLst>
                              <p:par>
                                <p:cTn id="30" presetID="1" presetClass="entr" presetSubtype="0" fill="hold" grpId="0" nodeType="afterEffect">
                                  <p:stCondLst>
                                    <p:cond delay="100"/>
                                  </p:stCondLst>
                                  <p:childTnLst>
                                    <p:set>
                                      <p:cBhvr>
                                        <p:cTn id="31" dur="1" fill="hold">
                                          <p:stCondLst>
                                            <p:cond delay="0"/>
                                          </p:stCondLst>
                                        </p:cTn>
                                        <p:tgtEl>
                                          <p:spTgt spid="116"/>
                                        </p:tgtEl>
                                        <p:attrNameLst>
                                          <p:attrName>style.visibility</p:attrName>
                                        </p:attrNameLst>
                                      </p:cBhvr>
                                      <p:to>
                                        <p:strVal val="visible"/>
                                      </p:to>
                                    </p:set>
                                  </p:childTnLst>
                                </p:cTn>
                              </p:par>
                            </p:childTnLst>
                          </p:cTn>
                        </p:par>
                        <p:par>
                          <p:cTn id="32" fill="hold">
                            <p:stCondLst>
                              <p:cond delay="600"/>
                            </p:stCondLst>
                            <p:childTnLst>
                              <p:par>
                                <p:cTn id="33" presetID="1" presetClass="entr" presetSubtype="0" fill="hold" grpId="0" nodeType="afterEffect">
                                  <p:stCondLst>
                                    <p:cond delay="100"/>
                                  </p:stCondLst>
                                  <p:childTnLst>
                                    <p:set>
                                      <p:cBhvr>
                                        <p:cTn id="34" dur="1" fill="hold">
                                          <p:stCondLst>
                                            <p:cond delay="0"/>
                                          </p:stCondLst>
                                        </p:cTn>
                                        <p:tgtEl>
                                          <p:spTgt spid="117"/>
                                        </p:tgtEl>
                                        <p:attrNameLst>
                                          <p:attrName>style.visibility</p:attrName>
                                        </p:attrNameLst>
                                      </p:cBhvr>
                                      <p:to>
                                        <p:strVal val="visible"/>
                                      </p:to>
                                    </p:set>
                                  </p:childTnLst>
                                </p:cTn>
                              </p:par>
                            </p:childTnLst>
                          </p:cTn>
                        </p:par>
                        <p:par>
                          <p:cTn id="35" fill="hold">
                            <p:stCondLst>
                              <p:cond delay="700"/>
                            </p:stCondLst>
                            <p:childTnLst>
                              <p:par>
                                <p:cTn id="36" presetID="1" presetClass="entr" presetSubtype="0" fill="hold" grpId="0" nodeType="afterEffect">
                                  <p:stCondLst>
                                    <p:cond delay="100"/>
                                  </p:stCondLst>
                                  <p:childTnLst>
                                    <p:set>
                                      <p:cBhvr>
                                        <p:cTn id="37" dur="1" fill="hold">
                                          <p:stCondLst>
                                            <p:cond delay="0"/>
                                          </p:stCondLst>
                                        </p:cTn>
                                        <p:tgtEl>
                                          <p:spTgt spid="118"/>
                                        </p:tgtEl>
                                        <p:attrNameLst>
                                          <p:attrName>style.visibility</p:attrName>
                                        </p:attrNameLst>
                                      </p:cBhvr>
                                      <p:to>
                                        <p:strVal val="visible"/>
                                      </p:to>
                                    </p:set>
                                  </p:childTnLst>
                                </p:cTn>
                              </p:par>
                            </p:childTnLst>
                          </p:cTn>
                        </p:par>
                        <p:par>
                          <p:cTn id="38" fill="hold">
                            <p:stCondLst>
                              <p:cond delay="800"/>
                            </p:stCondLst>
                            <p:childTnLst>
                              <p:par>
                                <p:cTn id="39" presetID="1" presetClass="entr" presetSubtype="0" fill="hold" grpId="0" nodeType="afterEffect">
                                  <p:stCondLst>
                                    <p:cond delay="100"/>
                                  </p:stCondLst>
                                  <p:childTnLst>
                                    <p:set>
                                      <p:cBhvr>
                                        <p:cTn id="40" dur="1" fill="hold">
                                          <p:stCondLst>
                                            <p:cond delay="0"/>
                                          </p:stCondLst>
                                        </p:cTn>
                                        <p:tgtEl>
                                          <p:spTgt spid="119"/>
                                        </p:tgtEl>
                                        <p:attrNameLst>
                                          <p:attrName>style.visibility</p:attrName>
                                        </p:attrNameLst>
                                      </p:cBhvr>
                                      <p:to>
                                        <p:strVal val="visible"/>
                                      </p:to>
                                    </p:set>
                                  </p:childTnLst>
                                </p:cTn>
                              </p:par>
                            </p:childTnLst>
                          </p:cTn>
                        </p:par>
                        <p:par>
                          <p:cTn id="41" fill="hold">
                            <p:stCondLst>
                              <p:cond delay="900"/>
                            </p:stCondLst>
                            <p:childTnLst>
                              <p:par>
                                <p:cTn id="42" presetID="1" presetClass="entr" presetSubtype="0" fill="hold" grpId="0" nodeType="afterEffect">
                                  <p:stCondLst>
                                    <p:cond delay="100"/>
                                  </p:stCondLst>
                                  <p:childTnLst>
                                    <p:set>
                                      <p:cBhvr>
                                        <p:cTn id="43" dur="1" fill="hold">
                                          <p:stCondLst>
                                            <p:cond delay="0"/>
                                          </p:stCondLst>
                                        </p:cTn>
                                        <p:tgtEl>
                                          <p:spTgt spid="120"/>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grpId="0" nodeType="afterEffect">
                                  <p:stCondLst>
                                    <p:cond delay="100"/>
                                  </p:stCondLst>
                                  <p:childTnLst>
                                    <p:set>
                                      <p:cBhvr>
                                        <p:cTn id="46" dur="1" fill="hold">
                                          <p:stCondLst>
                                            <p:cond delay="0"/>
                                          </p:stCondLst>
                                        </p:cTn>
                                        <p:tgtEl>
                                          <p:spTgt spid="1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8"/>
                                        </p:tgtEl>
                                        <p:attrNameLst>
                                          <p:attrName>style.visibility</p:attrName>
                                        </p:attrNameLst>
                                      </p:cBhvr>
                                      <p:to>
                                        <p:strVal val="visible"/>
                                      </p:to>
                                    </p:set>
                                  </p:childTnLst>
                                </p:cTn>
                              </p:par>
                            </p:childTnLst>
                          </p:cTn>
                        </p:par>
                        <p:par>
                          <p:cTn id="51" fill="hold">
                            <p:stCondLst>
                              <p:cond delay="0"/>
                            </p:stCondLst>
                            <p:childTnLst>
                              <p:par>
                                <p:cTn id="52" presetID="1" presetClass="entr" presetSubtype="0" fill="hold" grpId="0" nodeType="afterEffect">
                                  <p:stCondLst>
                                    <p:cond delay="100"/>
                                  </p:stCondLst>
                                  <p:childTnLst>
                                    <p:set>
                                      <p:cBhvr>
                                        <p:cTn id="53" dur="1" fill="hold">
                                          <p:stCondLst>
                                            <p:cond delay="0"/>
                                          </p:stCondLst>
                                        </p:cTn>
                                        <p:tgtEl>
                                          <p:spTgt spid="122"/>
                                        </p:tgtEl>
                                        <p:attrNameLst>
                                          <p:attrName>style.visibility</p:attrName>
                                        </p:attrNameLst>
                                      </p:cBhvr>
                                      <p:to>
                                        <p:strVal val="visible"/>
                                      </p:to>
                                    </p:set>
                                  </p:childTnLst>
                                </p:cTn>
                              </p:par>
                            </p:childTnLst>
                          </p:cTn>
                        </p:par>
                        <p:par>
                          <p:cTn id="54" fill="hold">
                            <p:stCondLst>
                              <p:cond delay="100"/>
                            </p:stCondLst>
                            <p:childTnLst>
                              <p:par>
                                <p:cTn id="55" presetID="1" presetClass="entr" presetSubtype="0" fill="hold" grpId="0" nodeType="afterEffect">
                                  <p:stCondLst>
                                    <p:cond delay="100"/>
                                  </p:stCondLst>
                                  <p:childTnLst>
                                    <p:set>
                                      <p:cBhvr>
                                        <p:cTn id="56" dur="1" fill="hold">
                                          <p:stCondLst>
                                            <p:cond delay="0"/>
                                          </p:stCondLst>
                                        </p:cTn>
                                        <p:tgtEl>
                                          <p:spTgt spid="123"/>
                                        </p:tgtEl>
                                        <p:attrNameLst>
                                          <p:attrName>style.visibility</p:attrName>
                                        </p:attrNameLst>
                                      </p:cBhvr>
                                      <p:to>
                                        <p:strVal val="visible"/>
                                      </p:to>
                                    </p:set>
                                  </p:childTnLst>
                                </p:cTn>
                              </p:par>
                            </p:childTnLst>
                          </p:cTn>
                        </p:par>
                        <p:par>
                          <p:cTn id="57" fill="hold">
                            <p:stCondLst>
                              <p:cond delay="200"/>
                            </p:stCondLst>
                            <p:childTnLst>
                              <p:par>
                                <p:cTn id="58" presetID="1" presetClass="entr" presetSubtype="0" fill="hold" grpId="0" nodeType="afterEffect">
                                  <p:stCondLst>
                                    <p:cond delay="100"/>
                                  </p:stCondLst>
                                  <p:childTnLst>
                                    <p:set>
                                      <p:cBhvr>
                                        <p:cTn id="59" dur="1" fill="hold">
                                          <p:stCondLst>
                                            <p:cond delay="0"/>
                                          </p:stCondLst>
                                        </p:cTn>
                                        <p:tgtEl>
                                          <p:spTgt spid="124"/>
                                        </p:tgtEl>
                                        <p:attrNameLst>
                                          <p:attrName>style.visibility</p:attrName>
                                        </p:attrNameLst>
                                      </p:cBhvr>
                                      <p:to>
                                        <p:strVal val="visible"/>
                                      </p:to>
                                    </p:set>
                                  </p:childTnLst>
                                </p:cTn>
                              </p:par>
                            </p:childTnLst>
                          </p:cTn>
                        </p:par>
                        <p:par>
                          <p:cTn id="60" fill="hold">
                            <p:stCondLst>
                              <p:cond delay="300"/>
                            </p:stCondLst>
                            <p:childTnLst>
                              <p:par>
                                <p:cTn id="61" presetID="1" presetClass="entr" presetSubtype="0" fill="hold" grpId="0" nodeType="afterEffect">
                                  <p:stCondLst>
                                    <p:cond delay="100"/>
                                  </p:stCondLst>
                                  <p:childTnLst>
                                    <p:set>
                                      <p:cBhvr>
                                        <p:cTn id="62" dur="1" fill="hold">
                                          <p:stCondLst>
                                            <p:cond delay="0"/>
                                          </p:stCondLst>
                                        </p:cTn>
                                        <p:tgtEl>
                                          <p:spTgt spid="125"/>
                                        </p:tgtEl>
                                        <p:attrNameLst>
                                          <p:attrName>style.visibility</p:attrName>
                                        </p:attrNameLst>
                                      </p:cBhvr>
                                      <p:to>
                                        <p:strVal val="visible"/>
                                      </p:to>
                                    </p:set>
                                  </p:childTnLst>
                                </p:cTn>
                              </p:par>
                            </p:childTnLst>
                          </p:cTn>
                        </p:par>
                        <p:par>
                          <p:cTn id="63" fill="hold">
                            <p:stCondLst>
                              <p:cond delay="400"/>
                            </p:stCondLst>
                            <p:childTnLst>
                              <p:par>
                                <p:cTn id="64" presetID="1" presetClass="entr" presetSubtype="0" fill="hold" grpId="0" nodeType="afterEffect">
                                  <p:stCondLst>
                                    <p:cond delay="100"/>
                                  </p:stCondLst>
                                  <p:childTnLst>
                                    <p:set>
                                      <p:cBhvr>
                                        <p:cTn id="65" dur="1" fill="hold">
                                          <p:stCondLst>
                                            <p:cond delay="0"/>
                                          </p:stCondLst>
                                        </p:cTn>
                                        <p:tgtEl>
                                          <p:spTgt spid="126"/>
                                        </p:tgtEl>
                                        <p:attrNameLst>
                                          <p:attrName>style.visibility</p:attrName>
                                        </p:attrNameLst>
                                      </p:cBhvr>
                                      <p:to>
                                        <p:strVal val="visible"/>
                                      </p:to>
                                    </p:set>
                                  </p:childTnLst>
                                </p:cTn>
                              </p:par>
                            </p:childTnLst>
                          </p:cTn>
                        </p:par>
                        <p:par>
                          <p:cTn id="66" fill="hold">
                            <p:stCondLst>
                              <p:cond delay="500"/>
                            </p:stCondLst>
                            <p:childTnLst>
                              <p:par>
                                <p:cTn id="67" presetID="1" presetClass="entr" presetSubtype="0" fill="hold" grpId="0" nodeType="afterEffect">
                                  <p:stCondLst>
                                    <p:cond delay="100"/>
                                  </p:stCondLst>
                                  <p:childTnLst>
                                    <p:set>
                                      <p:cBhvr>
                                        <p:cTn id="68" dur="1" fill="hold">
                                          <p:stCondLst>
                                            <p:cond delay="0"/>
                                          </p:stCondLst>
                                        </p:cTn>
                                        <p:tgtEl>
                                          <p:spTgt spid="127"/>
                                        </p:tgtEl>
                                        <p:attrNameLst>
                                          <p:attrName>style.visibility</p:attrName>
                                        </p:attrNameLst>
                                      </p:cBhvr>
                                      <p:to>
                                        <p:strVal val="visible"/>
                                      </p:to>
                                    </p:set>
                                  </p:childTnLst>
                                </p:cTn>
                              </p:par>
                            </p:childTnLst>
                          </p:cTn>
                        </p:par>
                        <p:par>
                          <p:cTn id="69" fill="hold">
                            <p:stCondLst>
                              <p:cond delay="600"/>
                            </p:stCondLst>
                            <p:childTnLst>
                              <p:par>
                                <p:cTn id="70" presetID="1" presetClass="entr" presetSubtype="0" fill="hold" grpId="0" nodeType="afterEffect">
                                  <p:stCondLst>
                                    <p:cond delay="100"/>
                                  </p:stCondLst>
                                  <p:childTnLst>
                                    <p:set>
                                      <p:cBhvr>
                                        <p:cTn id="71"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Towers of Hanoi</a:t>
            </a:r>
            <a:endParaRPr lang="en-US" sz="4000" dirty="0">
              <a:solidFill>
                <a:schemeClr val="tx1"/>
              </a:solidFill>
            </a:endParaRPr>
          </a:p>
        </p:txBody>
      </p:sp>
      <p:sp>
        <p:nvSpPr>
          <p:cNvPr id="16" name="TextBox 15"/>
          <p:cNvSpPr txBox="1"/>
          <p:nvPr/>
        </p:nvSpPr>
        <p:spPr>
          <a:xfrm>
            <a:off x="682170" y="1330480"/>
            <a:ext cx="7772400" cy="3337837"/>
          </a:xfrm>
          <a:prstGeom prst="rect">
            <a:avLst/>
          </a:prstGeom>
          <a:solidFill>
            <a:schemeClr val="bg1"/>
          </a:solidFill>
          <a:ln>
            <a:solidFill>
              <a:schemeClr val="tx1"/>
            </a:solidFill>
          </a:ln>
        </p:spPr>
        <p:txBody>
          <a:bodyPr wrap="square" rtlCol="0">
            <a:spAutoFit/>
          </a:bodyPr>
          <a:lstStyle/>
          <a:p>
            <a:pPr algn="just">
              <a:lnSpc>
                <a:spcPct val="90000"/>
              </a:lnSpc>
            </a:pPr>
            <a:r>
              <a:rPr lang="en-US" sz="1800" b="0" dirty="0">
                <a:solidFill>
                  <a:srgbClr val="000000"/>
                </a:solidFill>
              </a:rPr>
              <a:t>In the great temple at Benares beneath the dome which marks the center of the world, rests a brass plate in which are fixed three diamond needles, each a cubit high and as thick as the body of a bee.  On one of these needles, at the creation, God placed sixty-four disks of pure gold, the largest disk resting on the brass plate and the others getting smaller and smaller up to the top one.  This is the Tower of Brahma.  Day and night unceasingly, the priests transfer the disks from one diamond needle to another according to the fixed and immutable laws of Brahma, which require that the priest on duty </a:t>
            </a:r>
            <a:r>
              <a:rPr lang="en-US" sz="1800" b="0" dirty="0">
                <a:solidFill>
                  <a:srgbClr val="FF0000"/>
                </a:solidFill>
              </a:rPr>
              <a:t>must not move more than one disk at a time</a:t>
            </a:r>
            <a:r>
              <a:rPr lang="en-US" sz="1800" b="0" dirty="0">
                <a:solidFill>
                  <a:srgbClr val="000000"/>
                </a:solidFill>
              </a:rPr>
              <a:t> and that he </a:t>
            </a:r>
            <a:r>
              <a:rPr lang="en-US" sz="1800" b="0" dirty="0">
                <a:solidFill>
                  <a:srgbClr val="FF0000"/>
                </a:solidFill>
              </a:rPr>
              <a:t>must place this disk on a needle so that there is no smaller disk below it</a:t>
            </a:r>
            <a:r>
              <a:rPr lang="en-US" sz="1800" b="0" dirty="0">
                <a:solidFill>
                  <a:srgbClr val="000000"/>
                </a:solidFill>
              </a:rPr>
              <a:t>.  When all the sixty-four disks shall have been thus transferred from the needle on which at the creation God placed them to one of the other needles, tower, temple and Brahmins alike will crumble into dust, and with a thunderclap the world will vanish.</a:t>
            </a:r>
          </a:p>
        </p:txBody>
      </p:sp>
      <p:sp>
        <p:nvSpPr>
          <p:cNvPr id="17" name="TextBox 16"/>
          <p:cNvSpPr txBox="1"/>
          <p:nvPr/>
        </p:nvSpPr>
        <p:spPr>
          <a:xfrm>
            <a:off x="4572000" y="4637317"/>
            <a:ext cx="3962400" cy="369332"/>
          </a:xfrm>
          <a:prstGeom prst="rect">
            <a:avLst/>
          </a:prstGeom>
          <a:noFill/>
        </p:spPr>
        <p:txBody>
          <a:bodyPr wrap="square" rtlCol="0">
            <a:spAutoFit/>
          </a:bodyPr>
          <a:lstStyle/>
          <a:p>
            <a:pPr algn="r"/>
            <a:r>
              <a:rPr lang="en-US" sz="1800" b="0" dirty="0">
                <a:solidFill>
                  <a:srgbClr val="000000"/>
                </a:solidFill>
              </a:rPr>
              <a:t>—Henri de </a:t>
            </a:r>
            <a:r>
              <a:rPr lang="en-US" sz="1800" b="0" dirty="0" err="1">
                <a:solidFill>
                  <a:srgbClr val="000000"/>
                </a:solidFill>
              </a:rPr>
              <a:t>Parville</a:t>
            </a:r>
            <a:r>
              <a:rPr lang="en-US" sz="1800" b="0" dirty="0">
                <a:solidFill>
                  <a:srgbClr val="000000"/>
                </a:solidFill>
              </a:rPr>
              <a:t>, </a:t>
            </a:r>
            <a:r>
              <a:rPr lang="en-US" sz="1800" b="0" i="1" dirty="0">
                <a:solidFill>
                  <a:srgbClr val="000000"/>
                </a:solidFill>
              </a:rPr>
              <a:t>La Nature, </a:t>
            </a:r>
            <a:r>
              <a:rPr lang="en-US" sz="1800" b="0" dirty="0">
                <a:solidFill>
                  <a:srgbClr val="000000"/>
                </a:solidFill>
              </a:rPr>
              <a:t>1883</a:t>
            </a:r>
          </a:p>
        </p:txBody>
      </p:sp>
      <p:grpSp>
        <p:nvGrpSpPr>
          <p:cNvPr id="2" name="Group 23"/>
          <p:cNvGrpSpPr/>
          <p:nvPr/>
        </p:nvGrpSpPr>
        <p:grpSpPr>
          <a:xfrm>
            <a:off x="2460810" y="5495738"/>
            <a:ext cx="4246569" cy="1033272"/>
            <a:chOff x="2460810" y="5495738"/>
            <a:chExt cx="4246569" cy="1033272"/>
          </a:xfrm>
        </p:grpSpPr>
        <p:pic>
          <p:nvPicPr>
            <p:cNvPr id="23" name="Picture 22" descr="HanoiFrameTrans.png"/>
            <p:cNvPicPr>
              <a:picLocks noChangeAspect="1"/>
            </p:cNvPicPr>
            <p:nvPr/>
          </p:nvPicPr>
          <p:blipFill>
            <a:blip r:embed="rId3"/>
            <a:stretch>
              <a:fillRect/>
            </a:stretch>
          </p:blipFill>
          <p:spPr>
            <a:xfrm>
              <a:off x="2460810" y="5495738"/>
              <a:ext cx="4246569" cy="1033272"/>
            </a:xfrm>
            <a:prstGeom prst="rect">
              <a:avLst/>
            </a:prstGeom>
          </p:spPr>
        </p:pic>
        <p:pic>
          <p:nvPicPr>
            <p:cNvPr id="19" name="Picture 242" descr="BlueDisk"/>
            <p:cNvPicPr>
              <a:picLocks noChangeAspect="1" noChangeArrowheads="1"/>
            </p:cNvPicPr>
            <p:nvPr/>
          </p:nvPicPr>
          <p:blipFill>
            <a:blip r:embed="rId4"/>
            <a:srcRect/>
            <a:stretch>
              <a:fillRect/>
            </a:stretch>
          </p:blipFill>
          <p:spPr bwMode="auto">
            <a:xfrm>
              <a:off x="2855685" y="6169025"/>
              <a:ext cx="877888" cy="160338"/>
            </a:xfrm>
            <a:prstGeom prst="rect">
              <a:avLst/>
            </a:prstGeom>
            <a:noFill/>
          </p:spPr>
        </p:pic>
        <p:pic>
          <p:nvPicPr>
            <p:cNvPr id="20" name="Picture 243" descr="GreenDisk"/>
            <p:cNvPicPr>
              <a:picLocks noChangeAspect="1" noChangeArrowheads="1"/>
            </p:cNvPicPr>
            <p:nvPr/>
          </p:nvPicPr>
          <p:blipFill>
            <a:blip r:embed="rId5"/>
            <a:srcRect/>
            <a:stretch>
              <a:fillRect/>
            </a:stretch>
          </p:blipFill>
          <p:spPr bwMode="auto">
            <a:xfrm>
              <a:off x="2942998" y="5999163"/>
              <a:ext cx="698500" cy="160338"/>
            </a:xfrm>
            <a:prstGeom prst="rect">
              <a:avLst/>
            </a:prstGeom>
            <a:noFill/>
          </p:spPr>
        </p:pic>
        <p:pic>
          <p:nvPicPr>
            <p:cNvPr id="21" name="Picture 244" descr="PurpleDisk"/>
            <p:cNvPicPr>
              <a:picLocks noChangeAspect="1" noChangeArrowheads="1"/>
            </p:cNvPicPr>
            <p:nvPr/>
          </p:nvPicPr>
          <p:blipFill>
            <a:blip r:embed="rId6"/>
            <a:srcRect/>
            <a:stretch>
              <a:fillRect/>
            </a:stretch>
          </p:blipFill>
          <p:spPr bwMode="auto">
            <a:xfrm>
              <a:off x="3016023" y="5830888"/>
              <a:ext cx="555625" cy="160338"/>
            </a:xfrm>
            <a:prstGeom prst="rect">
              <a:avLst/>
            </a:prstGeom>
            <a:noFill/>
          </p:spPr>
        </p:pic>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506"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Graphical Recursion</a:t>
            </a:r>
          </a:p>
        </p:txBody>
      </p:sp>
      <p:sp>
        <p:nvSpPr>
          <p:cNvPr id="661507" name="Rectangle 3"/>
          <p:cNvSpPr>
            <a:spLocks noChangeArrowheads="1"/>
          </p:cNvSpPr>
          <p:nvPr/>
        </p:nvSpPr>
        <p:spPr bwMode="auto">
          <a:xfrm>
            <a:off x="482600" y="1113642"/>
            <a:ext cx="8128000" cy="196215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ct val="500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Recursion comes up in many graphical applications, most notably in the creation of </a:t>
            </a:r>
            <a:r>
              <a:rPr kumimoji="0" lang="en-US" sz="2400" b="1" i="1" u="none" strike="noStrike" kern="1200" cap="none" spc="0" normalizeH="0" baseline="0" noProof="0" dirty="0">
                <a:ln>
                  <a:noFill/>
                </a:ln>
                <a:solidFill>
                  <a:srgbClr val="FF0000"/>
                </a:solidFill>
                <a:effectLst/>
                <a:uLnTx/>
                <a:uFillTx/>
                <a:latin typeface="Times New Roman" charset="0"/>
                <a:ea typeface="+mn-ea"/>
                <a:cs typeface="+mn-cs"/>
              </a:rPr>
              <a:t>fractals</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which are mathematical structures consisting of similar figures at various different scales.  Fractals were popularized in a 1982 book by the late </a:t>
            </a:r>
            <a:r>
              <a:rPr kumimoji="0" lang="en-US" sz="2400" b="0" i="0" u="none" strike="noStrike" kern="1200" cap="none" spc="0" normalizeH="0" baseline="0" noProof="0" dirty="0">
                <a:ln>
                  <a:noFill/>
                </a:ln>
                <a:solidFill>
                  <a:srgbClr val="FF0000"/>
                </a:solidFill>
                <a:effectLst/>
                <a:uLnTx/>
                <a:uFillTx/>
                <a:latin typeface="Times New Roman" charset="0"/>
                <a:ea typeface="+mn-ea"/>
                <a:cs typeface="+mn-cs"/>
              </a:rPr>
              <a:t>Benoit Mandelbrot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(1924-2010) entitled </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The Fractal Geometry of Nature</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a:t>
            </a:r>
          </a:p>
        </p:txBody>
      </p:sp>
      <p:sp>
        <p:nvSpPr>
          <p:cNvPr id="661509" name="Rectangle 5"/>
          <p:cNvSpPr>
            <a:spLocks noChangeArrowheads="1"/>
          </p:cNvSpPr>
          <p:nvPr/>
        </p:nvSpPr>
        <p:spPr bwMode="auto">
          <a:xfrm>
            <a:off x="482601" y="3194050"/>
            <a:ext cx="5460999" cy="343535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ct val="500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One of the simplest fractal patterns to draw is the </a:t>
            </a:r>
            <a:r>
              <a:rPr kumimoji="0" lang="en-US" sz="2400" b="1" i="1" u="none" strike="noStrike" kern="1200" cap="none" spc="0" normalizeH="0" baseline="0" noProof="0" dirty="0">
                <a:ln>
                  <a:noFill/>
                </a:ln>
                <a:solidFill>
                  <a:srgbClr val="FF0000"/>
                </a:solidFill>
                <a:effectLst/>
                <a:uLnTx/>
                <a:uFillTx/>
                <a:latin typeface="Times New Roman" charset="0"/>
                <a:ea typeface="+mn-ea"/>
                <a:cs typeface="+mn-cs"/>
              </a:rPr>
              <a:t>Koch fractal</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named after its inventor, the Swedish mathematician </a:t>
            </a:r>
            <a:r>
              <a:rPr kumimoji="0" lang="en-US" sz="2400" b="0" i="0" u="none" strike="noStrike" kern="1200" cap="none" spc="0" normalizeH="0" baseline="0" noProof="0" dirty="0" err="1">
                <a:ln>
                  <a:noFill/>
                </a:ln>
                <a:solidFill>
                  <a:srgbClr val="FF0000"/>
                </a:solidFill>
                <a:effectLst/>
                <a:uLnTx/>
                <a:uFillTx/>
                <a:latin typeface="Times New Roman" charset="0"/>
                <a:ea typeface="+mn-ea"/>
                <a:cs typeface="+mn-cs"/>
              </a:rPr>
              <a:t>Helge</a:t>
            </a:r>
            <a:r>
              <a:rPr kumimoji="0" lang="en-US" sz="2400" b="0" i="0" u="none" strike="noStrike" kern="1200" cap="none" spc="0" normalizeH="0" baseline="0" noProof="0" dirty="0">
                <a:ln>
                  <a:noFill/>
                </a:ln>
                <a:solidFill>
                  <a:srgbClr val="FF0000"/>
                </a:solidFill>
                <a:effectLst/>
                <a:uLnTx/>
                <a:uFillTx/>
                <a:latin typeface="Times New Roman" charset="0"/>
                <a:ea typeface="+mn-ea"/>
                <a:cs typeface="+mn-cs"/>
              </a:rPr>
              <a:t> von Koch</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(1870-1924).  The Koch fractal is sometimes called a </a:t>
            </a:r>
            <a:r>
              <a:rPr kumimoji="0" lang="en-US" sz="2400" b="1" i="1" u="none" strike="noStrike" kern="1200" cap="none" spc="0" normalizeH="0" baseline="0" noProof="0" dirty="0">
                <a:ln>
                  <a:noFill/>
                </a:ln>
                <a:solidFill>
                  <a:srgbClr val="FF0000"/>
                </a:solidFill>
                <a:effectLst/>
                <a:uLnTx/>
                <a:uFillTx/>
                <a:latin typeface="Times New Roman" charset="0"/>
                <a:ea typeface="+mn-ea"/>
                <a:cs typeface="+mn-cs"/>
              </a:rPr>
              <a:t>snowflake fractal</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 </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because of the beautiful, six-sided symmetries it displays as the figure becomes more detailed. as illustrated in the following diagram:  </a:t>
            </a:r>
            <a:endParaRPr kumimoji="0" lang="en-US" sz="3200" b="0" i="0" u="none" strike="noStrike" kern="1200" cap="none" spc="0" normalizeH="0" baseline="0" noProof="0" dirty="0">
              <a:ln>
                <a:noFill/>
              </a:ln>
              <a:solidFill>
                <a:srgbClr val="000000"/>
              </a:solidFill>
              <a:effectLst/>
              <a:uLnTx/>
              <a:uFillTx/>
              <a:latin typeface="Times New Roman" charset="0"/>
              <a:ea typeface="+mn-ea"/>
              <a:cs typeface="+mn-cs"/>
            </a:endParaRPr>
          </a:p>
        </p:txBody>
      </p:sp>
      <p:pic>
        <p:nvPicPr>
          <p:cNvPr id="3" name="Picture 2"/>
          <p:cNvPicPr>
            <a:picLocks noChangeAspect="1"/>
          </p:cNvPicPr>
          <p:nvPr/>
        </p:nvPicPr>
        <p:blipFill>
          <a:blip r:embed="rId3"/>
          <a:stretch>
            <a:fillRect/>
          </a:stretch>
        </p:blipFill>
        <p:spPr>
          <a:xfrm>
            <a:off x="6019800" y="3406775"/>
            <a:ext cx="2857500" cy="2857500"/>
          </a:xfrm>
          <a:prstGeom prst="rect">
            <a:avLst/>
          </a:prstGeom>
        </p:spPr>
      </p:pic>
    </p:spTree>
    <p:extLst>
      <p:ext uri="{BB962C8B-B14F-4D97-AF65-F5344CB8AC3E}">
        <p14:creationId xmlns:p14="http://schemas.microsoft.com/office/powerpoint/2010/main" val="40073255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554"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How Long is the Coast of England?</a:t>
            </a:r>
          </a:p>
        </p:txBody>
      </p:sp>
      <p:pic>
        <p:nvPicPr>
          <p:cNvPr id="663572" name="Picture 20" descr="xEngland0"/>
          <p:cNvPicPr>
            <a:picLocks noChangeAspect="1" noChangeArrowheads="1"/>
          </p:cNvPicPr>
          <p:nvPr/>
        </p:nvPicPr>
        <p:blipFill>
          <a:blip r:embed="rId3"/>
          <a:srcRect/>
          <a:stretch>
            <a:fillRect/>
          </a:stretch>
        </p:blipFill>
        <p:spPr bwMode="auto">
          <a:xfrm rot="-657172">
            <a:off x="5638800" y="1143000"/>
            <a:ext cx="2743200" cy="4648200"/>
          </a:xfrm>
          <a:prstGeom prst="rect">
            <a:avLst/>
          </a:prstGeom>
          <a:noFill/>
        </p:spPr>
      </p:pic>
      <p:pic>
        <p:nvPicPr>
          <p:cNvPr id="663573" name="Picture 21" descr="xEngland1"/>
          <p:cNvPicPr>
            <a:picLocks noChangeAspect="1" noChangeArrowheads="1"/>
          </p:cNvPicPr>
          <p:nvPr/>
        </p:nvPicPr>
        <p:blipFill>
          <a:blip r:embed="rId4"/>
          <a:srcRect/>
          <a:stretch>
            <a:fillRect/>
          </a:stretch>
        </p:blipFill>
        <p:spPr bwMode="auto">
          <a:xfrm>
            <a:off x="5834063" y="1981200"/>
            <a:ext cx="3081337" cy="3227388"/>
          </a:xfrm>
          <a:prstGeom prst="rect">
            <a:avLst/>
          </a:prstGeom>
          <a:noFill/>
        </p:spPr>
      </p:pic>
      <p:sp>
        <p:nvSpPr>
          <p:cNvPr id="663566" name="Rectangle 14"/>
          <p:cNvSpPr>
            <a:spLocks noChangeArrowheads="1"/>
          </p:cNvSpPr>
          <p:nvPr/>
        </p:nvSpPr>
        <p:spPr bwMode="auto">
          <a:xfrm>
            <a:off x="482600" y="1295400"/>
            <a:ext cx="5003800" cy="51689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sz="2400" b="0" dirty="0">
                <a:solidFill>
                  <a:srgbClr val="000000"/>
                </a:solidFill>
              </a:rPr>
              <a:t>The first widely circulated paper about fractals was a 1967 article in </a:t>
            </a:r>
            <a:r>
              <a:rPr lang="en-US" sz="2400" b="0" i="1" dirty="0">
                <a:solidFill>
                  <a:srgbClr val="000000"/>
                </a:solidFill>
              </a:rPr>
              <a:t>Science</a:t>
            </a:r>
            <a:r>
              <a:rPr lang="en-US" sz="2400" b="0" dirty="0">
                <a:solidFill>
                  <a:srgbClr val="000000"/>
                </a:solidFill>
              </a:rPr>
              <a:t> by Mandelbrot that asked the seemingly innocuous question, “How long is the coast of England?”</a:t>
            </a:r>
          </a:p>
          <a:p>
            <a:pPr marL="342900" indent="-342900">
              <a:lnSpc>
                <a:spcPct val="85000"/>
              </a:lnSpc>
              <a:spcAft>
                <a:spcPct val="50000"/>
              </a:spcAft>
              <a:buFontTx/>
              <a:buChar char="•"/>
            </a:pPr>
            <a:r>
              <a:rPr lang="en-US" sz="2400" b="0" dirty="0">
                <a:solidFill>
                  <a:srgbClr val="000000"/>
                </a:solidFill>
              </a:rPr>
              <a:t>The point that Mandelbrot made in the article is that the answer depends on the measurement scale, as these images from Wikipedia show.</a:t>
            </a:r>
          </a:p>
          <a:p>
            <a:pPr marL="342900" indent="-342900">
              <a:lnSpc>
                <a:spcPct val="85000"/>
              </a:lnSpc>
              <a:spcAft>
                <a:spcPct val="50000"/>
              </a:spcAft>
              <a:buFontTx/>
              <a:buChar char="•"/>
            </a:pPr>
            <a:r>
              <a:rPr lang="en-US" sz="2400" b="0" dirty="0">
                <a:solidFill>
                  <a:srgbClr val="000000"/>
                </a:solidFill>
              </a:rPr>
              <a:t>This thought-experiment serves to illustrate the fact that coastlines are </a:t>
            </a:r>
            <a:r>
              <a:rPr lang="en-US" sz="2400" i="1" dirty="0">
                <a:solidFill>
                  <a:srgbClr val="000000"/>
                </a:solidFill>
              </a:rPr>
              <a:t>fractal</a:t>
            </a:r>
            <a:r>
              <a:rPr lang="en-US" sz="2400" b="0" dirty="0">
                <a:solidFill>
                  <a:srgbClr val="000000"/>
                </a:solidFill>
              </a:rPr>
              <a:t> in that they exhibit the same structure at every level of detail.</a:t>
            </a:r>
          </a:p>
        </p:txBody>
      </p:sp>
      <p:grpSp>
        <p:nvGrpSpPr>
          <p:cNvPr id="2" name="Group 27"/>
          <p:cNvGrpSpPr>
            <a:grpSpLocks/>
          </p:cNvGrpSpPr>
          <p:nvPr/>
        </p:nvGrpSpPr>
        <p:grpSpPr bwMode="auto">
          <a:xfrm>
            <a:off x="5899150" y="1020763"/>
            <a:ext cx="2787650" cy="5570537"/>
            <a:chOff x="3716" y="643"/>
            <a:chExt cx="1756" cy="3509"/>
          </a:xfrm>
        </p:grpSpPr>
        <p:pic>
          <p:nvPicPr>
            <p:cNvPr id="663569" name="Picture 17" descr="xEngland200km"/>
            <p:cNvPicPr>
              <a:picLocks noChangeAspect="1" noChangeArrowheads="1"/>
            </p:cNvPicPr>
            <p:nvPr/>
          </p:nvPicPr>
          <p:blipFill>
            <a:blip r:embed="rId5"/>
            <a:srcRect/>
            <a:stretch>
              <a:fillRect/>
            </a:stretch>
          </p:blipFill>
          <p:spPr bwMode="auto">
            <a:xfrm>
              <a:off x="3716" y="643"/>
              <a:ext cx="1756" cy="3389"/>
            </a:xfrm>
            <a:prstGeom prst="rect">
              <a:avLst/>
            </a:prstGeom>
            <a:noFill/>
          </p:spPr>
        </p:pic>
        <p:sp>
          <p:nvSpPr>
            <p:cNvPr id="663574" name="Text Box 22"/>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200km ruler</a:t>
              </a:r>
            </a:p>
          </p:txBody>
        </p:sp>
      </p:grpSp>
      <p:grpSp>
        <p:nvGrpSpPr>
          <p:cNvPr id="3" name="Group 26"/>
          <p:cNvGrpSpPr>
            <a:grpSpLocks/>
          </p:cNvGrpSpPr>
          <p:nvPr/>
        </p:nvGrpSpPr>
        <p:grpSpPr bwMode="auto">
          <a:xfrm>
            <a:off x="5899150" y="1020763"/>
            <a:ext cx="2787650" cy="5570537"/>
            <a:chOff x="3716" y="643"/>
            <a:chExt cx="1756" cy="3509"/>
          </a:xfrm>
        </p:grpSpPr>
        <p:pic>
          <p:nvPicPr>
            <p:cNvPr id="663570" name="Picture 18" descr="xEngland100km"/>
            <p:cNvPicPr>
              <a:picLocks noChangeAspect="1" noChangeArrowheads="1"/>
            </p:cNvPicPr>
            <p:nvPr/>
          </p:nvPicPr>
          <p:blipFill>
            <a:blip r:embed="rId6"/>
            <a:srcRect/>
            <a:stretch>
              <a:fillRect/>
            </a:stretch>
          </p:blipFill>
          <p:spPr bwMode="auto">
            <a:xfrm>
              <a:off x="3716" y="643"/>
              <a:ext cx="1756" cy="3389"/>
            </a:xfrm>
            <a:prstGeom prst="rect">
              <a:avLst/>
            </a:prstGeom>
            <a:noFill/>
          </p:spPr>
        </p:pic>
        <p:sp>
          <p:nvSpPr>
            <p:cNvPr id="663575" name="Text Box 23"/>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100km ruler</a:t>
              </a:r>
            </a:p>
          </p:txBody>
        </p:sp>
      </p:grpSp>
      <p:grpSp>
        <p:nvGrpSpPr>
          <p:cNvPr id="4" name="Group 25"/>
          <p:cNvGrpSpPr>
            <a:grpSpLocks/>
          </p:cNvGrpSpPr>
          <p:nvPr/>
        </p:nvGrpSpPr>
        <p:grpSpPr bwMode="auto">
          <a:xfrm>
            <a:off x="5899150" y="1020763"/>
            <a:ext cx="2787650" cy="5570537"/>
            <a:chOff x="3716" y="643"/>
            <a:chExt cx="1756" cy="3509"/>
          </a:xfrm>
        </p:grpSpPr>
        <p:pic>
          <p:nvPicPr>
            <p:cNvPr id="663571" name="Picture 19" descr="xEngland50km"/>
            <p:cNvPicPr>
              <a:picLocks noChangeAspect="1" noChangeArrowheads="1"/>
            </p:cNvPicPr>
            <p:nvPr/>
          </p:nvPicPr>
          <p:blipFill>
            <a:blip r:embed="rId7"/>
            <a:srcRect/>
            <a:stretch>
              <a:fillRect/>
            </a:stretch>
          </p:blipFill>
          <p:spPr bwMode="auto">
            <a:xfrm>
              <a:off x="3716" y="643"/>
              <a:ext cx="1756" cy="3389"/>
            </a:xfrm>
            <a:prstGeom prst="rect">
              <a:avLst/>
            </a:prstGeom>
            <a:noFill/>
          </p:spPr>
        </p:pic>
        <p:sp>
          <p:nvSpPr>
            <p:cNvPr id="663576" name="Text Box 24"/>
            <p:cNvSpPr txBox="1">
              <a:spLocks noChangeArrowheads="1"/>
            </p:cNvSpPr>
            <p:nvPr/>
          </p:nvSpPr>
          <p:spPr bwMode="auto">
            <a:xfrm>
              <a:off x="4080" y="3960"/>
              <a:ext cx="912" cy="192"/>
            </a:xfrm>
            <a:prstGeom prst="rect">
              <a:avLst/>
            </a:prstGeom>
            <a:noFill/>
            <a:ln w="9525">
              <a:noFill/>
              <a:miter lim="800000"/>
              <a:headEnd/>
              <a:tailEnd/>
            </a:ln>
            <a:effectLst/>
          </p:spPr>
          <p:txBody>
            <a:bodyPr>
              <a:prstTxWarp prst="textNoShape">
                <a:avLst/>
              </a:prstTxWarp>
              <a:spAutoFit/>
            </a:bodyPr>
            <a:lstStyle/>
            <a:p>
              <a:pPr algn="r">
                <a:spcBef>
                  <a:spcPct val="50000"/>
                </a:spcBef>
              </a:pPr>
              <a:r>
                <a:rPr lang="en-US">
                  <a:solidFill>
                    <a:srgbClr val="000000"/>
                  </a:solidFill>
                  <a:latin typeface="Helvetica Neue" charset="0"/>
                </a:rPr>
                <a:t>50km ruler</a:t>
              </a:r>
            </a:p>
          </p:txBody>
        </p:sp>
      </p:grpSp>
    </p:spTree>
    <p:extLst>
      <p:ext uri="{BB962C8B-B14F-4D97-AF65-F5344CB8AC3E}">
        <p14:creationId xmlns:p14="http://schemas.microsoft.com/office/powerpoint/2010/main" val="2009147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3566">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663572"/>
                                        </p:tgtEl>
                                        <p:attrNameLst>
                                          <p:attrName>style.visibility</p:attrName>
                                        </p:attrNameLst>
                                      </p:cBhvr>
                                      <p:to>
                                        <p:strVal val="hidden"/>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par>
                          <p:cTn id="17" fill="hold">
                            <p:stCondLst>
                              <p:cond delay="0"/>
                            </p:stCondLst>
                            <p:childTnLst>
                              <p:par>
                                <p:cTn id="18" presetID="1" presetClass="exit" presetSubtype="0" fill="hold" nodeType="afterEffect">
                                  <p:stCondLst>
                                    <p:cond delay="0"/>
                                  </p:stCondLst>
                                  <p:childTnLst>
                                    <p:set>
                                      <p:cBhvr>
                                        <p:cTn id="19" dur="1" fill="hold">
                                          <p:stCondLst>
                                            <p:cond delay="0"/>
                                          </p:stCondLst>
                                        </p:cTn>
                                        <p:tgtEl>
                                          <p:spTgt spid="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childTnLst>
                                </p:cTn>
                              </p:par>
                              <p:par>
                                <p:cTn id="24" presetID="1" presetClass="exit" presetSubtype="0" fill="hold" nodeType="withEffect">
                                  <p:stCondLst>
                                    <p:cond delay="0"/>
                                  </p:stCondLst>
                                  <p:childTnLst>
                                    <p:set>
                                      <p:cBhvr>
                                        <p:cTn id="25" dur="1" fill="hold">
                                          <p:stCondLst>
                                            <p:cond delay="0"/>
                                          </p:stCondLst>
                                        </p:cTn>
                                        <p:tgtEl>
                                          <p:spTgt spid="3"/>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63566">
                                            <p:txEl>
                                              <p:pRg st="2" end="2"/>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nodeType="afterEffect">
                                  <p:stCondLst>
                                    <p:cond delay="0"/>
                                  </p:stCondLst>
                                  <p:childTnLst>
                                    <p:set>
                                      <p:cBhvr>
                                        <p:cTn id="32" dur="1" fill="hold">
                                          <p:stCondLst>
                                            <p:cond delay="0"/>
                                          </p:stCondLst>
                                        </p:cTn>
                                        <p:tgtEl>
                                          <p:spTgt spid="663572"/>
                                        </p:tgtEl>
                                        <p:attrNameLst>
                                          <p:attrName>style.visibility</p:attrName>
                                        </p:attrNameLst>
                                      </p:cBhvr>
                                      <p:to>
                                        <p:strVal val="visible"/>
                                      </p:to>
                                    </p:set>
                                  </p:childTnLst>
                                </p:cTn>
                              </p:par>
                            </p:childTnLst>
                          </p:cTn>
                        </p:par>
                        <p:par>
                          <p:cTn id="33" fill="hold">
                            <p:stCondLst>
                              <p:cond delay="0"/>
                            </p:stCondLst>
                            <p:childTnLst>
                              <p:par>
                                <p:cTn id="34" presetID="1" presetClass="exit" presetSubtype="0" fill="hold" nodeType="afterEffect">
                                  <p:stCondLst>
                                    <p:cond delay="0"/>
                                  </p:stCondLst>
                                  <p:childTnLst>
                                    <p:set>
                                      <p:cBhvr>
                                        <p:cTn id="35" dur="1" fill="hold">
                                          <p:stCondLst>
                                            <p:cond delay="0"/>
                                          </p:stCondLst>
                                        </p:cTn>
                                        <p:tgtEl>
                                          <p:spTgt spid="4"/>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3" presetClass="entr" presetSubtype="16" fill="hold" nodeType="clickEffect">
                                  <p:stCondLst>
                                    <p:cond delay="0"/>
                                  </p:stCondLst>
                                  <p:childTnLst>
                                    <p:set>
                                      <p:cBhvr>
                                        <p:cTn id="39" dur="1" fill="hold">
                                          <p:stCondLst>
                                            <p:cond delay="0"/>
                                          </p:stCondLst>
                                        </p:cTn>
                                        <p:tgtEl>
                                          <p:spTgt spid="663573"/>
                                        </p:tgtEl>
                                        <p:attrNameLst>
                                          <p:attrName>style.visibility</p:attrName>
                                        </p:attrNameLst>
                                      </p:cBhvr>
                                      <p:to>
                                        <p:strVal val="visible"/>
                                      </p:to>
                                    </p:set>
                                    <p:anim calcmode="lin" valueType="num">
                                      <p:cBhvr>
                                        <p:cTn id="40" dur="1000" fill="hold"/>
                                        <p:tgtEl>
                                          <p:spTgt spid="663573"/>
                                        </p:tgtEl>
                                        <p:attrNameLst>
                                          <p:attrName>ppt_w</p:attrName>
                                        </p:attrNameLst>
                                      </p:cBhvr>
                                      <p:tavLst>
                                        <p:tav tm="0">
                                          <p:val>
                                            <p:fltVal val="0"/>
                                          </p:val>
                                        </p:tav>
                                        <p:tav tm="100000">
                                          <p:val>
                                            <p:strVal val="#ppt_w"/>
                                          </p:val>
                                        </p:tav>
                                      </p:tavLst>
                                    </p:anim>
                                    <p:anim calcmode="lin" valueType="num">
                                      <p:cBhvr>
                                        <p:cTn id="41" dur="1000" fill="hold"/>
                                        <p:tgtEl>
                                          <p:spTgt spid="663573"/>
                                        </p:tgtEl>
                                        <p:attrNameLst>
                                          <p:attrName>ppt_h</p:attrName>
                                        </p:attrNameLst>
                                      </p:cBhvr>
                                      <p:tavLst>
                                        <p:tav tm="0">
                                          <p:val>
                                            <p:fltVal val="0"/>
                                          </p:val>
                                        </p:tav>
                                        <p:tav tm="100000">
                                          <p:val>
                                            <p:strVal val="#ppt_h"/>
                                          </p:val>
                                        </p:tav>
                                      </p:tavLst>
                                    </p:anim>
                                  </p:childTnLst>
                                </p:cTn>
                              </p:par>
                              <p:par>
                                <p:cTn id="42" presetID="10" presetClass="exit" presetSubtype="0" fill="hold" nodeType="withEffect">
                                  <p:stCondLst>
                                    <p:cond delay="0"/>
                                  </p:stCondLst>
                                  <p:childTnLst>
                                    <p:animEffect transition="out" filter="fade">
                                      <p:cBhvr>
                                        <p:cTn id="43" dur="1000"/>
                                        <p:tgtEl>
                                          <p:spTgt spid="663572"/>
                                        </p:tgtEl>
                                      </p:cBhvr>
                                    </p:animEffect>
                                    <p:set>
                                      <p:cBhvr>
                                        <p:cTn id="44" dur="1" fill="hold">
                                          <p:stCondLst>
                                            <p:cond delay="999"/>
                                          </p:stCondLst>
                                        </p:cTn>
                                        <p:tgtEl>
                                          <p:spTgt spid="66357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356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8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Exercise: Fractal Coastline</a:t>
            </a:r>
            <a:endParaRPr lang="en-US" sz="4000" dirty="0">
              <a:solidFill>
                <a:schemeClr val="tx1"/>
              </a:solidFill>
            </a:endParaRPr>
          </a:p>
        </p:txBody>
      </p:sp>
      <p:pic>
        <p:nvPicPr>
          <p:cNvPr id="634892" name="Picture 12" descr="Graphics-3"/>
          <p:cNvPicPr>
            <a:picLocks noChangeAspect="1" noChangeArrowheads="1"/>
          </p:cNvPicPr>
          <p:nvPr/>
        </p:nvPicPr>
        <p:blipFill>
          <a:blip r:embed="rId3"/>
          <a:srcRect/>
          <a:stretch>
            <a:fillRect/>
          </a:stretch>
        </p:blipFill>
        <p:spPr bwMode="auto">
          <a:xfrm>
            <a:off x="2308225" y="3986213"/>
            <a:ext cx="4524375" cy="2274887"/>
          </a:xfrm>
          <a:prstGeom prst="rect">
            <a:avLst/>
          </a:prstGeom>
          <a:noFill/>
        </p:spPr>
      </p:pic>
      <p:sp>
        <p:nvSpPr>
          <p:cNvPr id="634899" name="Text Box 19"/>
          <p:cNvSpPr txBox="1">
            <a:spLocks noChangeArrowheads="1"/>
          </p:cNvSpPr>
          <p:nvPr/>
        </p:nvSpPr>
        <p:spPr bwMode="auto">
          <a:xfrm>
            <a:off x="2341563" y="3967163"/>
            <a:ext cx="4446587" cy="244475"/>
          </a:xfrm>
          <a:prstGeom prst="rect">
            <a:avLst/>
          </a:prstGeom>
          <a:noFill/>
          <a:ln w="9525">
            <a:noFill/>
            <a:miter lim="800000"/>
            <a:headEnd/>
            <a:tailEnd/>
          </a:ln>
          <a:effectLst/>
        </p:spPr>
        <p:txBody>
          <a:bodyPr>
            <a:prstTxWarp prst="textNoShape">
              <a:avLst/>
            </a:prstTxWarp>
            <a:spAutoFit/>
          </a:bodyPr>
          <a:lstStyle/>
          <a:p>
            <a:pPr algn="ctr"/>
            <a:r>
              <a:rPr lang="en-US" sz="1000" dirty="0">
                <a:solidFill>
                  <a:srgbClr val="333333"/>
                </a:solidFill>
                <a:latin typeface="Helvetica Neue"/>
              </a:rPr>
              <a:t>Coastline</a:t>
            </a:r>
          </a:p>
        </p:txBody>
      </p:sp>
      <p:pic>
        <p:nvPicPr>
          <p:cNvPr id="634900" name="Picture 20" descr="CoastlineEndpoints"/>
          <p:cNvPicPr>
            <a:picLocks noChangeAspect="1" noChangeArrowheads="1"/>
          </p:cNvPicPr>
          <p:nvPr/>
        </p:nvPicPr>
        <p:blipFill>
          <a:blip r:embed="rId4"/>
          <a:srcRect/>
          <a:stretch>
            <a:fillRect/>
          </a:stretch>
        </p:blipFill>
        <p:spPr bwMode="auto">
          <a:xfrm>
            <a:off x="2844800" y="4348163"/>
            <a:ext cx="3455988" cy="1735137"/>
          </a:xfrm>
          <a:prstGeom prst="rect">
            <a:avLst/>
          </a:prstGeom>
          <a:noFill/>
        </p:spPr>
      </p:pic>
      <p:sp>
        <p:nvSpPr>
          <p:cNvPr id="634887" name="Rectangle 7"/>
          <p:cNvSpPr>
            <a:spLocks noChangeArrowheads="1"/>
          </p:cNvSpPr>
          <p:nvPr/>
        </p:nvSpPr>
        <p:spPr bwMode="auto">
          <a:xfrm>
            <a:off x="482600" y="1155700"/>
            <a:ext cx="8128000" cy="2730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30000"/>
              </a:spcAft>
              <a:buFontTx/>
              <a:buChar char="•"/>
            </a:pPr>
            <a:r>
              <a:rPr lang="en-US" sz="2400" b="0" dirty="0">
                <a:solidFill>
                  <a:srgbClr val="000000"/>
                </a:solidFill>
              </a:rPr>
              <a:t>Exercise 15 on page 384 asks you to draw a fractal coastline between two points, </a:t>
            </a:r>
            <a:r>
              <a:rPr lang="en-US" sz="2000" b="0" dirty="0">
                <a:solidFill>
                  <a:srgbClr val="000000"/>
                </a:solidFill>
                <a:latin typeface="Helvetica Neue" charset="0"/>
              </a:rPr>
              <a:t>A</a:t>
            </a:r>
            <a:r>
              <a:rPr lang="en-US" sz="2400" b="0" dirty="0">
                <a:solidFill>
                  <a:srgbClr val="000000"/>
                </a:solidFill>
              </a:rPr>
              <a:t> and </a:t>
            </a:r>
            <a:r>
              <a:rPr lang="en-US" sz="2000" b="0" dirty="0">
                <a:solidFill>
                  <a:srgbClr val="000000"/>
                </a:solidFill>
                <a:latin typeface="Helvetica Neue" charset="0"/>
              </a:rPr>
              <a:t>B</a:t>
            </a:r>
            <a:r>
              <a:rPr lang="en-US" sz="2400" b="0" dirty="0">
                <a:solidFill>
                  <a:srgbClr val="000000"/>
                </a:solidFill>
              </a:rPr>
              <a:t>, on the graphics window.</a:t>
            </a:r>
          </a:p>
          <a:p>
            <a:pPr marL="742950" lvl="1" indent="-285750">
              <a:lnSpc>
                <a:spcPct val="85000"/>
              </a:lnSpc>
              <a:spcAft>
                <a:spcPct val="30000"/>
              </a:spcAft>
              <a:buFontTx/>
              <a:buChar char="–"/>
            </a:pPr>
            <a:r>
              <a:rPr lang="en-US" sz="2200" b="0" dirty="0">
                <a:solidFill>
                  <a:srgbClr val="000000"/>
                </a:solidFill>
                <a:ea typeface="ＭＳ Ｐゴシック" charset="-128"/>
              </a:rPr>
              <a:t>The order-0 coastline is just a straight line.</a:t>
            </a:r>
          </a:p>
          <a:p>
            <a:pPr marL="742950" lvl="1" indent="-285750">
              <a:lnSpc>
                <a:spcPct val="85000"/>
              </a:lnSpc>
              <a:spcAft>
                <a:spcPct val="30000"/>
              </a:spcAft>
              <a:buFontTx/>
              <a:buChar char="–"/>
            </a:pPr>
            <a:r>
              <a:rPr lang="en-US" sz="2200" b="0" dirty="0">
                <a:solidFill>
                  <a:srgbClr val="000000"/>
                </a:solidFill>
                <a:ea typeface="ＭＳ Ｐゴシック" charset="-128"/>
              </a:rPr>
              <a:t>The order-1 coastline replaces that line with one containing a triangular wedge pointing randomly up or down.</a:t>
            </a:r>
          </a:p>
          <a:p>
            <a:pPr marL="742950" lvl="1" indent="-285750">
              <a:lnSpc>
                <a:spcPct val="85000"/>
              </a:lnSpc>
              <a:spcAft>
                <a:spcPct val="30000"/>
              </a:spcAft>
              <a:buFontTx/>
              <a:buChar char="–"/>
            </a:pPr>
            <a:r>
              <a:rPr lang="en-US" sz="2200" b="0" dirty="0">
                <a:solidFill>
                  <a:srgbClr val="000000"/>
                </a:solidFill>
                <a:ea typeface="ＭＳ Ｐゴシック" charset="-128"/>
              </a:rPr>
              <a:t>The order-2 coastline does the same for each line in the order-1.</a:t>
            </a:r>
          </a:p>
          <a:p>
            <a:pPr marL="742950" lvl="1" indent="-285750">
              <a:lnSpc>
                <a:spcPct val="85000"/>
              </a:lnSpc>
              <a:spcAft>
                <a:spcPct val="30000"/>
              </a:spcAft>
              <a:buFontTx/>
              <a:buChar char="–"/>
            </a:pPr>
            <a:r>
              <a:rPr lang="en-US" sz="2200" b="0" dirty="0">
                <a:solidFill>
                  <a:srgbClr val="000000"/>
                </a:solidFill>
                <a:ea typeface="ＭＳ Ｐゴシック" charset="-128"/>
              </a:rPr>
              <a:t>Repeating this process eventually yields an order-5 coastline.</a:t>
            </a:r>
            <a:endParaRPr lang="en-US" sz="2000" b="0" dirty="0">
              <a:solidFill>
                <a:srgbClr val="000000"/>
              </a:solidFill>
              <a:ea typeface="ＭＳ Ｐゴシック" charset="-128"/>
            </a:endParaRPr>
          </a:p>
          <a:p>
            <a:pPr marL="342900" indent="-342900" algn="just">
              <a:lnSpc>
                <a:spcPct val="85000"/>
              </a:lnSpc>
              <a:spcAft>
                <a:spcPct val="50000"/>
              </a:spcAft>
              <a:buFontTx/>
              <a:buChar char="•"/>
            </a:pPr>
            <a:endParaRPr lang="en-US" sz="2400" b="0" dirty="0">
              <a:solidFill>
                <a:srgbClr val="000000"/>
              </a:solidFill>
            </a:endParaRPr>
          </a:p>
        </p:txBody>
      </p:sp>
      <p:pic>
        <p:nvPicPr>
          <p:cNvPr id="634893" name="Picture 13" descr="Coast0"/>
          <p:cNvPicPr>
            <a:picLocks noChangeAspect="1" noChangeArrowheads="1"/>
          </p:cNvPicPr>
          <p:nvPr/>
        </p:nvPicPr>
        <p:blipFill>
          <a:blip r:embed="rId5"/>
          <a:srcRect/>
          <a:stretch>
            <a:fillRect/>
          </a:stretch>
        </p:blipFill>
        <p:spPr bwMode="auto">
          <a:xfrm>
            <a:off x="2844800" y="4348163"/>
            <a:ext cx="3455988" cy="1735137"/>
          </a:xfrm>
          <a:prstGeom prst="rect">
            <a:avLst/>
          </a:prstGeom>
          <a:noFill/>
        </p:spPr>
      </p:pic>
      <p:pic>
        <p:nvPicPr>
          <p:cNvPr id="634896" name="Picture 16" descr="Coast1"/>
          <p:cNvPicPr>
            <a:picLocks noChangeAspect="1" noChangeArrowheads="1"/>
          </p:cNvPicPr>
          <p:nvPr/>
        </p:nvPicPr>
        <p:blipFill>
          <a:blip r:embed="rId6"/>
          <a:srcRect/>
          <a:stretch>
            <a:fillRect/>
          </a:stretch>
        </p:blipFill>
        <p:spPr bwMode="auto">
          <a:xfrm>
            <a:off x="2844800" y="4348163"/>
            <a:ext cx="3455988" cy="1735137"/>
          </a:xfrm>
          <a:prstGeom prst="rect">
            <a:avLst/>
          </a:prstGeom>
          <a:noFill/>
        </p:spPr>
      </p:pic>
      <p:pic>
        <p:nvPicPr>
          <p:cNvPr id="634897" name="Picture 17" descr="Coast2"/>
          <p:cNvPicPr>
            <a:picLocks noChangeAspect="1" noChangeArrowheads="1"/>
          </p:cNvPicPr>
          <p:nvPr/>
        </p:nvPicPr>
        <p:blipFill>
          <a:blip r:embed="rId7"/>
          <a:srcRect/>
          <a:stretch>
            <a:fillRect/>
          </a:stretch>
        </p:blipFill>
        <p:spPr bwMode="auto">
          <a:xfrm>
            <a:off x="2844800" y="4348163"/>
            <a:ext cx="3455988" cy="1735137"/>
          </a:xfrm>
          <a:prstGeom prst="rect">
            <a:avLst/>
          </a:prstGeom>
          <a:noFill/>
        </p:spPr>
      </p:pic>
      <p:pic>
        <p:nvPicPr>
          <p:cNvPr id="634898" name="Picture 18" descr="Coast5"/>
          <p:cNvPicPr>
            <a:picLocks noChangeAspect="1" noChangeArrowheads="1"/>
          </p:cNvPicPr>
          <p:nvPr/>
        </p:nvPicPr>
        <p:blipFill>
          <a:blip r:embed="rId8"/>
          <a:srcRect/>
          <a:stretch>
            <a:fillRect/>
          </a:stretch>
        </p:blipFill>
        <p:spPr bwMode="auto">
          <a:xfrm>
            <a:off x="2844800" y="4348163"/>
            <a:ext cx="3455988" cy="1735137"/>
          </a:xfrm>
          <a:prstGeom prst="rect">
            <a:avLst/>
          </a:prstGeom>
          <a:noFill/>
        </p:spPr>
      </p:pic>
    </p:spTree>
    <p:extLst>
      <p:ext uri="{BB962C8B-B14F-4D97-AF65-F5344CB8AC3E}">
        <p14:creationId xmlns:p14="http://schemas.microsoft.com/office/powerpoint/2010/main" val="311768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34887">
                                            <p:txEl>
                                              <p:pRg st="1" end="1"/>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63489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634887">
                                            <p:txEl>
                                              <p:pRg st="2" end="2"/>
                                            </p:txEl>
                                          </p:spTgt>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63489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34887">
                                            <p:txEl>
                                              <p:pRg st="3" end="3"/>
                                            </p:txEl>
                                          </p:spTgt>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nodeType="afterEffect">
                                  <p:stCondLst>
                                    <p:cond delay="0"/>
                                  </p:stCondLst>
                                  <p:childTnLst>
                                    <p:set>
                                      <p:cBhvr>
                                        <p:cTn id="23" dur="1" fill="hold">
                                          <p:stCondLst>
                                            <p:cond delay="0"/>
                                          </p:stCondLst>
                                        </p:cTn>
                                        <p:tgtEl>
                                          <p:spTgt spid="63489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634887">
                                            <p:txEl>
                                              <p:pRg st="4" end="4"/>
                                            </p:txEl>
                                          </p:spTgt>
                                        </p:tgtEl>
                                        <p:attrNameLst>
                                          <p:attrName>style.visibility</p:attrName>
                                        </p:attrNameLst>
                                      </p:cBhvr>
                                      <p:to>
                                        <p:strVal val="visible"/>
                                      </p:to>
                                    </p:set>
                                  </p:childTnLst>
                                </p:cTn>
                              </p:par>
                            </p:childTnLst>
                          </p:cTn>
                        </p:par>
                        <p:par>
                          <p:cTn id="28" fill="hold">
                            <p:stCondLst>
                              <p:cond delay="500"/>
                            </p:stCondLst>
                            <p:childTnLst>
                              <p:par>
                                <p:cTn id="29" presetID="1" presetClass="entr" presetSubtype="0" fill="hold" nodeType="afterEffect">
                                  <p:stCondLst>
                                    <p:cond delay="0"/>
                                  </p:stCondLst>
                                  <p:childTnLst>
                                    <p:set>
                                      <p:cBhvr>
                                        <p:cTn id="30" dur="1" fill="hold">
                                          <p:stCondLst>
                                            <p:cond delay="0"/>
                                          </p:stCondLst>
                                        </p:cTn>
                                        <p:tgtEl>
                                          <p:spTgt spid="6348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887" grpId="0" build="p"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5" name="Rectangle 3"/>
          <p:cNvSpPr>
            <a:spLocks noGrp="1" noChangeArrowheads="1"/>
          </p:cNvSpPr>
          <p:nvPr>
            <p:ph type="title"/>
          </p:nvPr>
        </p:nvSpPr>
        <p:spPr>
          <a:xfrm>
            <a:off x="0" y="2667000"/>
            <a:ext cx="9144000" cy="1143000"/>
          </a:xfrm>
          <a:noFill/>
          <a:ln/>
        </p:spPr>
        <p:txBody>
          <a:bodyPr/>
          <a:lstStyle/>
          <a:p>
            <a:r>
              <a:rPr lang="en-US" sz="3600">
                <a:solidFill>
                  <a:srgbClr val="FF0000"/>
                </a:solidFill>
              </a:rPr>
              <a:t>The End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Tower of Hanoi Solution</a:t>
            </a:r>
          </a:p>
        </p:txBody>
      </p:sp>
      <p:sp>
        <p:nvSpPr>
          <p:cNvPr id="655363" name="Rectangle 3"/>
          <p:cNvSpPr>
            <a:spLocks noChangeArrowheads="1"/>
          </p:cNvSpPr>
          <p:nvPr/>
        </p:nvSpPr>
        <p:spPr bwMode="auto">
          <a:xfrm>
            <a:off x="482600" y="1066800"/>
            <a:ext cx="8128000" cy="5638800"/>
          </a:xfrm>
          <a:prstGeom prst="rect">
            <a:avLst/>
          </a:prstGeom>
          <a:noFill/>
          <a:ln w="9525">
            <a:noFill/>
            <a:miter lim="800000"/>
            <a:headEnd/>
            <a:tailEnd/>
          </a:ln>
          <a:effectLst/>
        </p:spPr>
        <p:txBody>
          <a:bodyPr>
            <a:prstTxWarp prst="textNoShape">
              <a:avLst/>
            </a:prstTxWarp>
          </a:bodyPr>
          <a:lstStyle/>
          <a:p>
            <a:pPr marL="342900" marR="0" lvl="0" indent="-342900" algn="just" defTabSz="914400" rtl="0" eaLnBrk="0" fontAlgn="base" latinLnBrk="0" hangingPunct="0">
              <a:lnSpc>
                <a:spcPct val="85000"/>
              </a:lnSpc>
              <a:spcBef>
                <a:spcPct val="0"/>
              </a:spcBef>
              <a:spcAft>
                <a:spcPts val="6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Framing the problem:</a:t>
            </a:r>
          </a:p>
          <a:p>
            <a:pPr marL="914400" lvl="1" indent="-457200">
              <a:lnSpc>
                <a:spcPct val="85000"/>
              </a:lnSpc>
              <a:spcAft>
                <a:spcPts val="600"/>
              </a:spcAft>
              <a:buFont typeface="+mj-lt"/>
              <a:buAutoNum type="arabicPeriod"/>
            </a:pPr>
            <a:r>
              <a:rPr lang="en-US" altLang="zh-CN" sz="2400" b="0" dirty="0" smtClean="0"/>
              <a:t>The </a:t>
            </a:r>
            <a:r>
              <a:rPr lang="en-US" altLang="zh-CN" sz="2400" b="0" dirty="0"/>
              <a:t>number of disks to move</a:t>
            </a:r>
          </a:p>
          <a:p>
            <a:pPr marL="914400" lvl="1" indent="-457200">
              <a:lnSpc>
                <a:spcPct val="85000"/>
              </a:lnSpc>
              <a:spcAft>
                <a:spcPts val="600"/>
              </a:spcAft>
              <a:buFont typeface="+mj-lt"/>
              <a:buAutoNum type="arabicPeriod"/>
            </a:pPr>
            <a:r>
              <a:rPr lang="en-US" altLang="zh-CN" sz="2400" b="0" dirty="0" smtClean="0"/>
              <a:t>The </a:t>
            </a:r>
            <a:r>
              <a:rPr lang="en-US" altLang="zh-CN" sz="2400" b="0" dirty="0"/>
              <a:t>name of the spire where the disks start out</a:t>
            </a:r>
          </a:p>
          <a:p>
            <a:pPr marL="914400" lvl="1" indent="-457200">
              <a:lnSpc>
                <a:spcPct val="85000"/>
              </a:lnSpc>
              <a:spcAft>
                <a:spcPts val="600"/>
              </a:spcAft>
              <a:buFont typeface="+mj-lt"/>
              <a:buAutoNum type="arabicPeriod"/>
            </a:pPr>
            <a:r>
              <a:rPr lang="en-US" altLang="zh-CN" sz="2400" b="0" dirty="0" smtClean="0"/>
              <a:t>The </a:t>
            </a:r>
            <a:r>
              <a:rPr lang="en-US" altLang="zh-CN" sz="2400" b="0" dirty="0"/>
              <a:t>name of the spire where the disks should finish</a:t>
            </a:r>
          </a:p>
          <a:p>
            <a:pPr marL="914400" lvl="1" indent="-457200">
              <a:lnSpc>
                <a:spcPct val="85000"/>
              </a:lnSpc>
              <a:spcAft>
                <a:spcPts val="600"/>
              </a:spcAft>
              <a:buFont typeface="+mj-lt"/>
              <a:buAutoNum type="arabicPeriod"/>
            </a:pPr>
            <a:r>
              <a:rPr lang="en-US" altLang="zh-CN" sz="2400" b="0" dirty="0" smtClean="0"/>
              <a:t>The </a:t>
            </a:r>
            <a:r>
              <a:rPr lang="en-US" altLang="zh-CN" sz="2400" b="0" dirty="0"/>
              <a:t>name of the spire used for </a:t>
            </a:r>
            <a:r>
              <a:rPr lang="en-US" altLang="zh-CN" sz="2400" b="0" dirty="0">
                <a:solidFill>
                  <a:srgbClr val="FF0000"/>
                </a:solidFill>
              </a:rPr>
              <a:t>temporary </a:t>
            </a:r>
            <a:r>
              <a:rPr lang="en-US" altLang="zh-CN" sz="2400" b="0" dirty="0" smtClean="0">
                <a:solidFill>
                  <a:srgbClr val="FF0000"/>
                </a:solidFill>
              </a:rPr>
              <a:t>storage</a:t>
            </a:r>
          </a:p>
          <a:p>
            <a:pPr marL="342900" lvl="0" indent="-342900" algn="just">
              <a:lnSpc>
                <a:spcPct val="85000"/>
              </a:lnSpc>
              <a:spcAft>
                <a:spcPts val="600"/>
              </a:spcAft>
              <a:buFontTx/>
              <a:buChar char="•"/>
              <a:defRPr/>
            </a:pPr>
            <a:r>
              <a:rPr lang="en-US" altLang="zh-CN" sz="2400" b="0" dirty="0">
                <a:solidFill>
                  <a:srgbClr val="000000"/>
                </a:solidFill>
              </a:rPr>
              <a:t>Finding a recursive strategy:</a:t>
            </a:r>
          </a:p>
          <a:p>
            <a:pPr marL="914400" lvl="1" indent="-457200">
              <a:lnSpc>
                <a:spcPct val="85000"/>
              </a:lnSpc>
              <a:spcAft>
                <a:spcPts val="600"/>
              </a:spcAft>
              <a:buFont typeface="+mj-lt"/>
              <a:buAutoNum type="arabicPeriod"/>
            </a:pPr>
            <a:r>
              <a:rPr lang="en-US" altLang="zh-CN" sz="2400" b="0" dirty="0" smtClean="0"/>
              <a:t>There </a:t>
            </a:r>
            <a:r>
              <a:rPr lang="en-US" altLang="zh-CN" sz="2400" b="0" dirty="0"/>
              <a:t>must be a </a:t>
            </a:r>
            <a:r>
              <a:rPr lang="en-US" altLang="zh-CN" sz="2400" b="0" dirty="0">
                <a:solidFill>
                  <a:srgbClr val="FF0000"/>
                </a:solidFill>
              </a:rPr>
              <a:t>simple case</a:t>
            </a:r>
            <a:r>
              <a:rPr lang="en-US" altLang="zh-CN" sz="2400" b="0" dirty="0"/>
              <a:t>.</a:t>
            </a:r>
          </a:p>
          <a:p>
            <a:pPr marL="914400" lvl="1" indent="-457200">
              <a:lnSpc>
                <a:spcPct val="85000"/>
              </a:lnSpc>
              <a:spcAft>
                <a:spcPts val="600"/>
              </a:spcAft>
              <a:buFont typeface="+mj-lt"/>
              <a:buAutoNum type="arabicPeriod"/>
            </a:pPr>
            <a:r>
              <a:rPr lang="en-US" altLang="zh-CN" sz="2400" b="0" dirty="0" smtClean="0"/>
              <a:t>There </a:t>
            </a:r>
            <a:r>
              <a:rPr lang="en-US" altLang="zh-CN" sz="2400" b="0" dirty="0"/>
              <a:t>must be a </a:t>
            </a:r>
            <a:r>
              <a:rPr lang="en-US" altLang="zh-CN" sz="2400" b="0" dirty="0">
                <a:solidFill>
                  <a:srgbClr val="FF0000"/>
                </a:solidFill>
              </a:rPr>
              <a:t>recursive decomposition</a:t>
            </a:r>
            <a:r>
              <a:rPr lang="en-US" altLang="zh-CN" sz="2400" b="0" dirty="0" smtClean="0"/>
              <a:t>.</a:t>
            </a:r>
          </a:p>
          <a:p>
            <a:pPr marL="285750" indent="-285750">
              <a:lnSpc>
                <a:spcPct val="85000"/>
              </a:lnSpc>
              <a:spcAft>
                <a:spcPts val="600"/>
              </a:spcAft>
              <a:buFont typeface="Arial" panose="020B0604020202020204" pitchFamily="34" charset="0"/>
              <a:buChar char="•"/>
            </a:pPr>
            <a:r>
              <a:rPr lang="en-US" altLang="zh-CN" sz="2400" b="0" dirty="0"/>
              <a:t>If you play the game for a few moments, it becomes clear that you can solve the problem by dividing it into these three steps:</a:t>
            </a:r>
          </a:p>
          <a:p>
            <a:pPr marL="914400" lvl="1" indent="-457200">
              <a:lnSpc>
                <a:spcPct val="85000"/>
              </a:lnSpc>
              <a:spcAft>
                <a:spcPts val="600"/>
              </a:spcAft>
              <a:buFont typeface="+mj-lt"/>
              <a:buAutoNum type="arabicPeriod"/>
            </a:pPr>
            <a:r>
              <a:rPr lang="en-US" altLang="zh-CN" sz="2400" b="0" dirty="0" smtClean="0"/>
              <a:t>Move </a:t>
            </a:r>
            <a:r>
              <a:rPr lang="en-US" altLang="zh-CN" sz="2400" b="0" dirty="0"/>
              <a:t>the entire stack consisting of the top n-1 disks from spire A to spire C (with the help of B).</a:t>
            </a:r>
          </a:p>
          <a:p>
            <a:pPr marL="914400" lvl="1" indent="-457200">
              <a:lnSpc>
                <a:spcPct val="85000"/>
              </a:lnSpc>
              <a:spcAft>
                <a:spcPts val="600"/>
              </a:spcAft>
              <a:buFont typeface="+mj-lt"/>
              <a:buAutoNum type="arabicPeriod"/>
            </a:pPr>
            <a:r>
              <a:rPr lang="en-US" altLang="zh-CN" sz="2400" b="0" dirty="0" smtClean="0"/>
              <a:t>Move </a:t>
            </a:r>
            <a:r>
              <a:rPr lang="en-US" altLang="zh-CN" sz="2400" b="0" dirty="0"/>
              <a:t>the bottom disk from spire A to spire B.</a:t>
            </a:r>
          </a:p>
          <a:p>
            <a:pPr marL="914400" lvl="1" indent="-457200">
              <a:lnSpc>
                <a:spcPct val="85000"/>
              </a:lnSpc>
              <a:spcAft>
                <a:spcPts val="600"/>
              </a:spcAft>
              <a:buFont typeface="+mj-lt"/>
              <a:buAutoNum type="arabicPeriod"/>
            </a:pPr>
            <a:r>
              <a:rPr lang="en-US" altLang="zh-CN" sz="2400" b="0" dirty="0" smtClean="0"/>
              <a:t>Move </a:t>
            </a:r>
            <a:r>
              <a:rPr lang="en-US" altLang="zh-CN" sz="2400" b="0" dirty="0"/>
              <a:t>the stack of n-1 disks from spire C to spire B (with the help of A</a:t>
            </a:r>
            <a:r>
              <a:rPr lang="en-US" altLang="zh-CN" sz="2400" b="0" dirty="0" smtClean="0"/>
              <a:t>).</a:t>
            </a:r>
            <a:endParaRPr lang="en-US" altLang="zh-CN" sz="2400" b="0" dirty="0">
              <a:solidFill>
                <a:srgbClr val="000000"/>
              </a:solidFill>
            </a:endParaRPr>
          </a:p>
        </p:txBody>
      </p:sp>
    </p:spTree>
    <p:extLst>
      <p:ext uri="{BB962C8B-B14F-4D97-AF65-F5344CB8AC3E}">
        <p14:creationId xmlns:p14="http://schemas.microsoft.com/office/powerpoint/2010/main" val="2356132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6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536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5536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536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5536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5536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5536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38"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Towers of Hanoi Solution</a:t>
            </a:r>
          </a:p>
        </p:txBody>
      </p:sp>
      <p:sp>
        <p:nvSpPr>
          <p:cNvPr id="680155" name="Rectangle 219"/>
          <p:cNvSpPr>
            <a:spLocks noChangeArrowheads="1"/>
          </p:cNvSpPr>
          <p:nvPr/>
        </p:nvSpPr>
        <p:spPr bwMode="auto">
          <a:xfrm>
            <a:off x="381000" y="990600"/>
            <a:ext cx="8534400" cy="4054475"/>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pic>
        <p:nvPicPr>
          <p:cNvPr id="679945" name="Picture 9" descr="Graphics-2"/>
          <p:cNvPicPr>
            <a:picLocks noChangeAspect="1" noChangeArrowheads="1"/>
          </p:cNvPicPr>
          <p:nvPr/>
        </p:nvPicPr>
        <p:blipFill>
          <a:blip r:embed="rId3"/>
          <a:srcRect/>
          <a:stretch>
            <a:fillRect/>
          </a:stretch>
        </p:blipFill>
        <p:spPr bwMode="auto">
          <a:xfrm>
            <a:off x="2308225" y="5091113"/>
            <a:ext cx="4524375" cy="1462087"/>
          </a:xfrm>
          <a:prstGeom prst="rect">
            <a:avLst/>
          </a:prstGeom>
          <a:noFill/>
        </p:spPr>
      </p:pic>
      <p:sp>
        <p:nvSpPr>
          <p:cNvPr id="679946" name="Text Box 10"/>
          <p:cNvSpPr txBox="1">
            <a:spLocks noChangeArrowheads="1"/>
          </p:cNvSpPr>
          <p:nvPr/>
        </p:nvSpPr>
        <p:spPr bwMode="auto">
          <a:xfrm>
            <a:off x="2341563" y="5073650"/>
            <a:ext cx="4446587" cy="244475"/>
          </a:xfrm>
          <a:prstGeom prst="rect">
            <a:avLst/>
          </a:prstGeom>
          <a:noFill/>
          <a:ln w="9525">
            <a:noFill/>
            <a:miter lim="800000"/>
            <a:headEnd/>
            <a:tailEnd/>
          </a:ln>
          <a:effectLst/>
        </p:spPr>
        <p:txBody>
          <a:bodyPr>
            <a:prstTxWarp prst="textNoShape">
              <a:avLst/>
            </a:prstTxWarp>
            <a:spAutoFit/>
          </a:bodyPr>
          <a:lstStyle/>
          <a:p>
            <a:pPr algn="ctr"/>
            <a:r>
              <a:rPr lang="en-US" sz="1000" dirty="0">
                <a:solidFill>
                  <a:srgbClr val="333333"/>
                </a:solidFill>
                <a:latin typeface="Helvetica Neue"/>
              </a:rPr>
              <a:t>Hanoi</a:t>
            </a:r>
          </a:p>
        </p:txBody>
      </p:sp>
      <p:pic>
        <p:nvPicPr>
          <p:cNvPr id="679947" name="Picture 11" descr="TowerFrame"/>
          <p:cNvPicPr>
            <a:picLocks noChangeAspect="1" noChangeArrowheads="1"/>
          </p:cNvPicPr>
          <p:nvPr/>
        </p:nvPicPr>
        <p:blipFill>
          <a:blip r:embed="rId4"/>
          <a:srcRect/>
          <a:stretch>
            <a:fillRect/>
          </a:stretch>
        </p:blipFill>
        <p:spPr bwMode="auto">
          <a:xfrm>
            <a:off x="2430463" y="5486400"/>
            <a:ext cx="4303712" cy="1030288"/>
          </a:xfrm>
          <a:prstGeom prst="rect">
            <a:avLst/>
          </a:prstGeom>
          <a:noFill/>
        </p:spPr>
      </p:pic>
      <p:pic>
        <p:nvPicPr>
          <p:cNvPr id="679948" name="Picture 12" descr="BlueDisk"/>
          <p:cNvPicPr>
            <a:picLocks noChangeAspect="1" noChangeArrowheads="1"/>
          </p:cNvPicPr>
          <p:nvPr/>
        </p:nvPicPr>
        <p:blipFill>
          <a:blip r:embed="rId5"/>
          <a:srcRect/>
          <a:stretch>
            <a:fillRect/>
          </a:stretch>
        </p:blipFill>
        <p:spPr bwMode="auto">
          <a:xfrm>
            <a:off x="2819400" y="6169025"/>
            <a:ext cx="877888" cy="160338"/>
          </a:xfrm>
          <a:prstGeom prst="rect">
            <a:avLst/>
          </a:prstGeom>
          <a:noFill/>
        </p:spPr>
      </p:pic>
      <p:pic>
        <p:nvPicPr>
          <p:cNvPr id="679949" name="Picture 13" descr="GreenDisk"/>
          <p:cNvPicPr>
            <a:picLocks noChangeAspect="1" noChangeArrowheads="1"/>
          </p:cNvPicPr>
          <p:nvPr/>
        </p:nvPicPr>
        <p:blipFill>
          <a:blip r:embed="rId6"/>
          <a:srcRect/>
          <a:stretch>
            <a:fillRect/>
          </a:stretch>
        </p:blipFill>
        <p:spPr bwMode="auto">
          <a:xfrm>
            <a:off x="2906713" y="5999163"/>
            <a:ext cx="698500" cy="160337"/>
          </a:xfrm>
          <a:prstGeom prst="rect">
            <a:avLst/>
          </a:prstGeom>
          <a:noFill/>
        </p:spPr>
      </p:pic>
      <p:pic>
        <p:nvPicPr>
          <p:cNvPr id="679950" name="Picture 14" descr="PurpleDisk"/>
          <p:cNvPicPr>
            <a:picLocks noChangeAspect="1" noChangeArrowheads="1"/>
          </p:cNvPicPr>
          <p:nvPr/>
        </p:nvPicPr>
        <p:blipFill>
          <a:blip r:embed="rId7"/>
          <a:srcRect/>
          <a:stretch>
            <a:fillRect/>
          </a:stretch>
        </p:blipFill>
        <p:spPr bwMode="auto">
          <a:xfrm>
            <a:off x="2979738" y="5830888"/>
            <a:ext cx="555625" cy="160337"/>
          </a:xfrm>
          <a:prstGeom prst="rect">
            <a:avLst/>
          </a:prstGeom>
          <a:noFill/>
        </p:spPr>
      </p:pic>
      <p:pic>
        <p:nvPicPr>
          <p:cNvPr id="680006" name="Picture 70" descr="PurpleDisk"/>
          <p:cNvPicPr>
            <a:picLocks noChangeAspect="1" noChangeArrowheads="1"/>
          </p:cNvPicPr>
          <p:nvPr/>
        </p:nvPicPr>
        <p:blipFill>
          <a:blip r:embed="rId7"/>
          <a:srcRect/>
          <a:stretch>
            <a:fillRect/>
          </a:stretch>
        </p:blipFill>
        <p:spPr bwMode="auto">
          <a:xfrm>
            <a:off x="4283075" y="6169025"/>
            <a:ext cx="555625" cy="160338"/>
          </a:xfrm>
          <a:prstGeom prst="rect">
            <a:avLst/>
          </a:prstGeom>
          <a:noFill/>
        </p:spPr>
      </p:pic>
      <p:pic>
        <p:nvPicPr>
          <p:cNvPr id="680010" name="Picture 74" descr="GreenDisk"/>
          <p:cNvPicPr>
            <a:picLocks noChangeAspect="1" noChangeArrowheads="1"/>
          </p:cNvPicPr>
          <p:nvPr/>
        </p:nvPicPr>
        <p:blipFill>
          <a:blip r:embed="rId6"/>
          <a:srcRect/>
          <a:stretch>
            <a:fillRect/>
          </a:stretch>
        </p:blipFill>
        <p:spPr bwMode="auto">
          <a:xfrm>
            <a:off x="5511800" y="6169025"/>
            <a:ext cx="698500" cy="160338"/>
          </a:xfrm>
          <a:prstGeom prst="rect">
            <a:avLst/>
          </a:prstGeom>
          <a:noFill/>
        </p:spPr>
      </p:pic>
      <p:pic>
        <p:nvPicPr>
          <p:cNvPr id="680084" name="Picture 148" descr="PurpleDisk"/>
          <p:cNvPicPr>
            <a:picLocks noChangeAspect="1" noChangeArrowheads="1"/>
          </p:cNvPicPr>
          <p:nvPr/>
        </p:nvPicPr>
        <p:blipFill>
          <a:blip r:embed="rId7"/>
          <a:srcRect/>
          <a:stretch>
            <a:fillRect/>
          </a:stretch>
        </p:blipFill>
        <p:spPr bwMode="auto">
          <a:xfrm>
            <a:off x="5591175" y="5999163"/>
            <a:ext cx="555625" cy="160337"/>
          </a:xfrm>
          <a:prstGeom prst="rect">
            <a:avLst/>
          </a:prstGeom>
          <a:noFill/>
        </p:spPr>
      </p:pic>
      <p:pic>
        <p:nvPicPr>
          <p:cNvPr id="680091" name="Picture 155" descr="BlueDisk"/>
          <p:cNvPicPr>
            <a:picLocks noChangeAspect="1" noChangeArrowheads="1"/>
          </p:cNvPicPr>
          <p:nvPr/>
        </p:nvPicPr>
        <p:blipFill>
          <a:blip r:embed="rId5"/>
          <a:srcRect/>
          <a:stretch>
            <a:fillRect/>
          </a:stretch>
        </p:blipFill>
        <p:spPr bwMode="auto">
          <a:xfrm>
            <a:off x="4125913" y="6169025"/>
            <a:ext cx="877887" cy="160338"/>
          </a:xfrm>
          <a:prstGeom prst="rect">
            <a:avLst/>
          </a:prstGeom>
          <a:noFill/>
        </p:spPr>
      </p:pic>
      <p:pic>
        <p:nvPicPr>
          <p:cNvPr id="680148" name="Picture 212" descr="PurpleDisk"/>
          <p:cNvPicPr>
            <a:picLocks noChangeAspect="1" noChangeArrowheads="1"/>
          </p:cNvPicPr>
          <p:nvPr/>
        </p:nvPicPr>
        <p:blipFill>
          <a:blip r:embed="rId7"/>
          <a:srcRect/>
          <a:stretch>
            <a:fillRect/>
          </a:stretch>
        </p:blipFill>
        <p:spPr bwMode="auto">
          <a:xfrm>
            <a:off x="2979738" y="6169025"/>
            <a:ext cx="555625" cy="160338"/>
          </a:xfrm>
          <a:prstGeom prst="rect">
            <a:avLst/>
          </a:prstGeom>
          <a:noFill/>
        </p:spPr>
      </p:pic>
      <p:pic>
        <p:nvPicPr>
          <p:cNvPr id="680149" name="Picture 213" descr="GreenDisk"/>
          <p:cNvPicPr>
            <a:picLocks noChangeAspect="1" noChangeArrowheads="1"/>
          </p:cNvPicPr>
          <p:nvPr/>
        </p:nvPicPr>
        <p:blipFill>
          <a:blip r:embed="rId6"/>
          <a:srcRect/>
          <a:stretch>
            <a:fillRect/>
          </a:stretch>
        </p:blipFill>
        <p:spPr bwMode="auto">
          <a:xfrm>
            <a:off x="4216400" y="5999163"/>
            <a:ext cx="698500" cy="160337"/>
          </a:xfrm>
          <a:prstGeom prst="rect">
            <a:avLst/>
          </a:prstGeom>
          <a:noFill/>
        </p:spPr>
      </p:pic>
      <p:pic>
        <p:nvPicPr>
          <p:cNvPr id="680150" name="Picture 214" descr="PurpleDisk"/>
          <p:cNvPicPr>
            <a:picLocks noChangeAspect="1" noChangeArrowheads="1"/>
          </p:cNvPicPr>
          <p:nvPr/>
        </p:nvPicPr>
        <p:blipFill>
          <a:blip r:embed="rId7"/>
          <a:srcRect/>
          <a:stretch>
            <a:fillRect/>
          </a:stretch>
        </p:blipFill>
        <p:spPr bwMode="auto">
          <a:xfrm>
            <a:off x="4283075" y="5830888"/>
            <a:ext cx="555625" cy="160337"/>
          </a:xfrm>
          <a:prstGeom prst="rect">
            <a:avLst/>
          </a:prstGeom>
          <a:noFill/>
        </p:spPr>
      </p:pic>
      <p:sp>
        <p:nvSpPr>
          <p:cNvPr id="679939" name="Text Box 3">
            <a:hlinkClick r:id="" action="ppaction://hlinkshowjump?jump=nextslide"/>
          </p:cNvPr>
          <p:cNvSpPr txBox="1">
            <a:spLocks noChangeArrowheads="1"/>
          </p:cNvSpPr>
          <p:nvPr/>
        </p:nvSpPr>
        <p:spPr bwMode="auto">
          <a:xfrm>
            <a:off x="7848600" y="6400800"/>
            <a:ext cx="1143000" cy="244475"/>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000" b="0" i="1">
                <a:solidFill>
                  <a:srgbClr val="000000"/>
                </a:solidFill>
              </a:rPr>
              <a:t>skip simulation</a:t>
            </a:r>
          </a:p>
        </p:txBody>
      </p:sp>
      <p:sp>
        <p:nvSpPr>
          <p:cNvPr id="679940" name="Rectangle 4"/>
          <p:cNvSpPr>
            <a:spLocks noChangeArrowheads="1"/>
          </p:cNvSpPr>
          <p:nvPr/>
        </p:nvSpPr>
        <p:spPr bwMode="auto">
          <a:xfrm>
            <a:off x="457200" y="1087438"/>
            <a:ext cx="7581900" cy="1830387"/>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41" name="Text Box 5"/>
          <p:cNvSpPr txBox="1">
            <a:spLocks noChangeArrowheads="1"/>
          </p:cNvSpPr>
          <p:nvPr/>
        </p:nvSpPr>
        <p:spPr bwMode="auto">
          <a:xfrm>
            <a:off x="533400" y="1094998"/>
            <a:ext cx="7467600" cy="1701800"/>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a:solidFill>
                  <a:srgbClr val="000000"/>
                </a:solidFill>
                <a:latin typeface="Courier New" charset="0"/>
              </a:rPr>
              <a:t> main()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nDisks</a:t>
            </a:r>
            <a:r>
              <a:rPr lang="en-US" sz="1600" dirty="0">
                <a:solidFill>
                  <a:srgbClr val="000000"/>
                </a:solidFill>
                <a:latin typeface="Courier New" charset="0"/>
              </a:rPr>
              <a:t> = 3;</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initHanoiGraphics(nDisks</a:t>
            </a:r>
            <a:r>
              <a:rPr lang="en-US" sz="1600" dirty="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lang="en-US" sz="1600" noProof="1">
                <a:solidFill>
                  <a:srgbClr val="000000"/>
                </a:solidFill>
                <a:latin typeface="Courier New" charset="0"/>
              </a:rPr>
              <a:t>moveTower</a:t>
            </a:r>
            <a:r>
              <a:rPr sz="1600" noProof="1">
                <a:solidFill>
                  <a:srgbClr val="000000"/>
                </a:solidFill>
                <a:latin typeface="Courier New" charset="0"/>
              </a:rPr>
              <a:t>(nDisks, 'A', 'B', 'C');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endParaRPr lang="en-US" dirty="0">
              <a:solidFill>
                <a:srgbClr val="000000"/>
              </a:solidFill>
              <a:latin typeface="Courier New" charset="0"/>
            </a:endParaRPr>
          </a:p>
        </p:txBody>
      </p:sp>
      <p:sp>
        <p:nvSpPr>
          <p:cNvPr id="679942" name="Rectangle 6"/>
          <p:cNvSpPr>
            <a:spLocks noChangeArrowheads="1"/>
          </p:cNvSpPr>
          <p:nvPr/>
        </p:nvSpPr>
        <p:spPr bwMode="auto">
          <a:xfrm>
            <a:off x="942975" y="1444625"/>
            <a:ext cx="19208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43" name="Rectangle 7"/>
          <p:cNvSpPr>
            <a:spLocks noChangeArrowheads="1"/>
          </p:cNvSpPr>
          <p:nvPr/>
        </p:nvSpPr>
        <p:spPr bwMode="auto">
          <a:xfrm>
            <a:off x="942975" y="1720850"/>
            <a:ext cx="332422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6" name="Rectangle 150"/>
          <p:cNvSpPr>
            <a:spLocks noChangeArrowheads="1"/>
          </p:cNvSpPr>
          <p:nvPr/>
        </p:nvSpPr>
        <p:spPr bwMode="auto">
          <a:xfrm>
            <a:off x="6934200" y="2460625"/>
            <a:ext cx="990600" cy="3810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7" name="Text Box 151"/>
          <p:cNvSpPr txBox="1">
            <a:spLocks noChangeArrowheads="1"/>
          </p:cNvSpPr>
          <p:nvPr/>
        </p:nvSpPr>
        <p:spPr bwMode="auto">
          <a:xfrm>
            <a:off x="6896100" y="2186215"/>
            <a:ext cx="977900" cy="304800"/>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nDisks</a:t>
            </a:r>
            <a:endParaRPr lang="en-US" sz="2000">
              <a:solidFill>
                <a:srgbClr val="000000"/>
              </a:solidFill>
              <a:latin typeface="Courier New" charset="0"/>
            </a:endParaRPr>
          </a:p>
        </p:txBody>
      </p:sp>
      <p:sp>
        <p:nvSpPr>
          <p:cNvPr id="680088" name="Text Box 152"/>
          <p:cNvSpPr txBox="1">
            <a:spLocks noChangeArrowheads="1"/>
          </p:cNvSpPr>
          <p:nvPr/>
        </p:nvSpPr>
        <p:spPr bwMode="auto">
          <a:xfrm>
            <a:off x="6934200" y="2470150"/>
            <a:ext cx="990600" cy="366713"/>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79944" name="Rectangle 8"/>
          <p:cNvSpPr>
            <a:spLocks noChangeArrowheads="1"/>
          </p:cNvSpPr>
          <p:nvPr/>
        </p:nvSpPr>
        <p:spPr bwMode="auto">
          <a:xfrm>
            <a:off x="942975" y="1984375"/>
            <a:ext cx="4114800"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3" name="Rectangle 217"/>
          <p:cNvSpPr>
            <a:spLocks noChangeArrowheads="1"/>
          </p:cNvSpPr>
          <p:nvPr/>
        </p:nvSpPr>
        <p:spPr bwMode="auto">
          <a:xfrm>
            <a:off x="942975" y="2263775"/>
            <a:ext cx="117792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2" name="Group 15"/>
          <p:cNvGrpSpPr>
            <a:grpSpLocks/>
          </p:cNvGrpSpPr>
          <p:nvPr/>
        </p:nvGrpSpPr>
        <p:grpSpPr bwMode="auto">
          <a:xfrm>
            <a:off x="609600" y="1435100"/>
            <a:ext cx="7588250" cy="2727325"/>
            <a:chOff x="384" y="912"/>
            <a:chExt cx="4780" cy="1718"/>
          </a:xfrm>
        </p:grpSpPr>
        <p:sp>
          <p:nvSpPr>
            <p:cNvPr id="679952" name="Rectangle 16"/>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3" name="Text Box 17"/>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54" name="Rectangle 18"/>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5" name="Text Box 19"/>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start</a:t>
              </a:r>
              <a:endParaRPr lang="en-US" sz="2000" dirty="0">
                <a:solidFill>
                  <a:srgbClr val="000000"/>
                </a:solidFill>
                <a:latin typeface="Courier New" charset="0"/>
              </a:endParaRPr>
            </a:p>
          </p:txBody>
        </p:sp>
        <p:sp>
          <p:nvSpPr>
            <p:cNvPr id="679956" name="Rectangle 20"/>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57" name="Text Box 21"/>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58" name="Text Box 22"/>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59" name="Text Box 23"/>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79960" name="Rectangle 24"/>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1" name="Text Box 25"/>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79962" name="Text Box 26"/>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79963" name="Rectangle 27"/>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4" name="Text Box 28"/>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79965" name="Text Box 29"/>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79966" name="Rectangle 30"/>
          <p:cNvSpPr>
            <a:spLocks noChangeArrowheads="1"/>
          </p:cNvSpPr>
          <p:nvPr/>
        </p:nvSpPr>
        <p:spPr bwMode="auto">
          <a:xfrm>
            <a:off x="1046163" y="18113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7" name="Rectangle 31">
            <a:hlinkClick r:id="" action="ppaction://hlinkshowjump?jump=nextslide"/>
          </p:cNvPr>
          <p:cNvSpPr>
            <a:spLocks noChangeArrowheads="1"/>
          </p:cNvSpPr>
          <p:nvPr/>
        </p:nvSpPr>
        <p:spPr bwMode="auto">
          <a:xfrm>
            <a:off x="7848600" y="6324600"/>
            <a:ext cx="990600" cy="381000"/>
          </a:xfrm>
          <a:prstGeom prst="rect">
            <a:avLst/>
          </a:prstGeom>
          <a:no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68" name="Rectangle 32"/>
          <p:cNvSpPr>
            <a:spLocks noChangeArrowheads="1"/>
          </p:cNvSpPr>
          <p:nvPr/>
        </p:nvSpPr>
        <p:spPr bwMode="auto">
          <a:xfrm>
            <a:off x="1427163" y="2590800"/>
            <a:ext cx="47450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9" name="Rectangle 153"/>
          <p:cNvSpPr>
            <a:spLocks noChangeArrowheads="1"/>
          </p:cNvSpPr>
          <p:nvPr/>
        </p:nvSpPr>
        <p:spPr bwMode="auto">
          <a:xfrm>
            <a:off x="1427163" y="2873375"/>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0" name="Rectangle 154"/>
          <p:cNvSpPr>
            <a:spLocks noChangeArrowheads="1"/>
          </p:cNvSpPr>
          <p:nvPr/>
        </p:nvSpPr>
        <p:spPr bwMode="auto">
          <a:xfrm>
            <a:off x="1427163" y="3143250"/>
            <a:ext cx="47450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3" name="Group 36"/>
          <p:cNvGrpSpPr>
            <a:grpSpLocks/>
          </p:cNvGrpSpPr>
          <p:nvPr/>
        </p:nvGrpSpPr>
        <p:grpSpPr bwMode="auto">
          <a:xfrm>
            <a:off x="762000" y="1789113"/>
            <a:ext cx="7588250" cy="2727325"/>
            <a:chOff x="384" y="912"/>
            <a:chExt cx="4780" cy="1718"/>
          </a:xfrm>
        </p:grpSpPr>
        <p:sp>
          <p:nvSpPr>
            <p:cNvPr id="679973" name="Rectangle 37"/>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4" name="Text Box 38"/>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75" name="Rectangle 39"/>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6" name="Text Box 40"/>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79977" name="Rectangle 41"/>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78" name="Text Box 42"/>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79" name="Text Box 43"/>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80" name="Text Box 44"/>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sp>
          <p:nvSpPr>
            <p:cNvPr id="679981" name="Rectangle 45"/>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2" name="Text Box 46"/>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79983" name="Text Box 47"/>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sp>
          <p:nvSpPr>
            <p:cNvPr id="679984" name="Rectangle 48"/>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5" name="Text Box 49"/>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79986" name="Text Box 50"/>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grpSp>
      <p:sp>
        <p:nvSpPr>
          <p:cNvPr id="679987" name="Rectangle 51"/>
          <p:cNvSpPr>
            <a:spLocks noChangeArrowheads="1"/>
          </p:cNvSpPr>
          <p:nvPr/>
        </p:nvSpPr>
        <p:spPr bwMode="auto">
          <a:xfrm>
            <a:off x="1198563" y="21542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88" name="Rectangle 52"/>
          <p:cNvSpPr>
            <a:spLocks noChangeArrowheads="1"/>
          </p:cNvSpPr>
          <p:nvPr/>
        </p:nvSpPr>
        <p:spPr bwMode="auto">
          <a:xfrm>
            <a:off x="1579563" y="2944813"/>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8" name="Rectangle 72"/>
          <p:cNvSpPr>
            <a:spLocks noChangeArrowheads="1"/>
          </p:cNvSpPr>
          <p:nvPr/>
        </p:nvSpPr>
        <p:spPr bwMode="auto">
          <a:xfrm>
            <a:off x="1579563" y="3225800"/>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9" name="Rectangle 73"/>
          <p:cNvSpPr>
            <a:spLocks noChangeArrowheads="1"/>
          </p:cNvSpPr>
          <p:nvPr/>
        </p:nvSpPr>
        <p:spPr bwMode="auto">
          <a:xfrm>
            <a:off x="1579563" y="3506788"/>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4" name="Group 53"/>
          <p:cNvGrpSpPr>
            <a:grpSpLocks/>
          </p:cNvGrpSpPr>
          <p:nvPr/>
        </p:nvGrpSpPr>
        <p:grpSpPr bwMode="auto">
          <a:xfrm>
            <a:off x="914400" y="2143125"/>
            <a:ext cx="7588250" cy="2727325"/>
            <a:chOff x="384" y="912"/>
            <a:chExt cx="4780" cy="1718"/>
          </a:xfrm>
        </p:grpSpPr>
        <p:sp>
          <p:nvSpPr>
            <p:cNvPr id="679990" name="Rectangle 54"/>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1" name="Text Box 55"/>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79992" name="Rectangle 56"/>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3" name="Text Box 57"/>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79994" name="Rectangle 58"/>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5" name="Text Box 59"/>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79996" name="Text Box 60"/>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79997" name="Text Box 61"/>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79998" name="Rectangle 62"/>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79999" name="Text Box 63"/>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000" name="Text Box 64"/>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001" name="Rectangle 65"/>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2" name="Text Box 66"/>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003" name="Text Box 67"/>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80004" name="Rectangle 68"/>
          <p:cNvSpPr>
            <a:spLocks noChangeArrowheads="1"/>
          </p:cNvSpPr>
          <p:nvPr/>
        </p:nvSpPr>
        <p:spPr bwMode="auto">
          <a:xfrm>
            <a:off x="1350963" y="250825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5" name="Rectangle 69"/>
          <p:cNvSpPr>
            <a:spLocks noChangeArrowheads="1"/>
          </p:cNvSpPr>
          <p:nvPr/>
        </p:nvSpPr>
        <p:spPr bwMode="auto">
          <a:xfrm>
            <a:off x="1731963" y="277336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07" name="Rectangle 71"/>
          <p:cNvSpPr>
            <a:spLocks noChangeArrowheads="1"/>
          </p:cNvSpPr>
          <p:nvPr/>
        </p:nvSpPr>
        <p:spPr bwMode="auto">
          <a:xfrm>
            <a:off x="1011238" y="43910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5" name="Rectangle 149"/>
          <p:cNvSpPr>
            <a:spLocks noChangeArrowheads="1"/>
          </p:cNvSpPr>
          <p:nvPr/>
        </p:nvSpPr>
        <p:spPr bwMode="auto">
          <a:xfrm>
            <a:off x="873125" y="4038600"/>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5" name="Group 129"/>
          <p:cNvGrpSpPr>
            <a:grpSpLocks/>
          </p:cNvGrpSpPr>
          <p:nvPr/>
        </p:nvGrpSpPr>
        <p:grpSpPr bwMode="auto">
          <a:xfrm>
            <a:off x="914400" y="2143125"/>
            <a:ext cx="7588250" cy="2727325"/>
            <a:chOff x="384" y="912"/>
            <a:chExt cx="4780" cy="1718"/>
          </a:xfrm>
        </p:grpSpPr>
        <p:sp>
          <p:nvSpPr>
            <p:cNvPr id="680066" name="Rectangle 130"/>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67" name="Text Box 131"/>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068" name="Rectangle 132"/>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69" name="Text Box 133"/>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070" name="Rectangle 134"/>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1" name="Text Box 135"/>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072" name="Text Box 136"/>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endParaRPr lang="en-US" sz="1800" b="0">
                <a:solidFill>
                  <a:srgbClr val="000000"/>
                </a:solidFill>
              </a:endParaRPr>
            </a:p>
          </p:txBody>
        </p:sp>
        <p:sp>
          <p:nvSpPr>
            <p:cNvPr id="680073" name="Text Box 137"/>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sp>
          <p:nvSpPr>
            <p:cNvPr id="680074" name="Rectangle 138"/>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5" name="Text Box 139"/>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076" name="Text Box 140"/>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077" name="Rectangle 141"/>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78" name="Text Box 142"/>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079" name="Text Box 143"/>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grpSp>
      <p:sp>
        <p:nvSpPr>
          <p:cNvPr id="680080" name="Rectangle 144"/>
          <p:cNvSpPr>
            <a:spLocks noChangeArrowheads="1"/>
          </p:cNvSpPr>
          <p:nvPr/>
        </p:nvSpPr>
        <p:spPr bwMode="auto">
          <a:xfrm>
            <a:off x="1350963" y="250190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1" name="Rectangle 145"/>
          <p:cNvSpPr>
            <a:spLocks noChangeArrowheads="1"/>
          </p:cNvSpPr>
          <p:nvPr/>
        </p:nvSpPr>
        <p:spPr bwMode="auto">
          <a:xfrm>
            <a:off x="1731963" y="276701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82" name="Rectangle 146"/>
          <p:cNvSpPr>
            <a:spLocks noChangeArrowheads="1"/>
          </p:cNvSpPr>
          <p:nvPr/>
        </p:nvSpPr>
        <p:spPr bwMode="auto">
          <a:xfrm>
            <a:off x="1011238" y="438467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2" name="Rectangle 216"/>
          <p:cNvSpPr>
            <a:spLocks noChangeArrowheads="1"/>
          </p:cNvSpPr>
          <p:nvPr/>
        </p:nvSpPr>
        <p:spPr bwMode="auto">
          <a:xfrm>
            <a:off x="722313" y="36798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6" name="Group 156"/>
          <p:cNvGrpSpPr>
            <a:grpSpLocks/>
          </p:cNvGrpSpPr>
          <p:nvPr/>
        </p:nvGrpSpPr>
        <p:grpSpPr bwMode="auto">
          <a:xfrm>
            <a:off x="762000" y="1789113"/>
            <a:ext cx="7588250" cy="2727325"/>
            <a:chOff x="384" y="912"/>
            <a:chExt cx="4780" cy="1718"/>
          </a:xfrm>
        </p:grpSpPr>
        <p:sp>
          <p:nvSpPr>
            <p:cNvPr id="680093" name="Rectangle 157"/>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4" name="Text Box 158"/>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095" name="Rectangle 159"/>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6" name="Text Box 160"/>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097" name="Rectangle 161"/>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098" name="Text Box 162"/>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099" name="Text Box 163"/>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endParaRPr lang="en-US" sz="1800" b="0">
                <a:solidFill>
                  <a:srgbClr val="000000"/>
                </a:solidFill>
              </a:endParaRPr>
            </a:p>
          </p:txBody>
        </p:sp>
        <p:sp>
          <p:nvSpPr>
            <p:cNvPr id="680100" name="Text Box 164"/>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01" name="Rectangle 165"/>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2" name="Text Box 166"/>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03" name="Text Box 167"/>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2</a:t>
              </a:r>
            </a:p>
          </p:txBody>
        </p:sp>
        <p:sp>
          <p:nvSpPr>
            <p:cNvPr id="680104" name="Rectangle 168"/>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5" name="Text Box 169"/>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06" name="Text Box 170"/>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grpSp>
      <p:sp>
        <p:nvSpPr>
          <p:cNvPr id="680107" name="Rectangle 171"/>
          <p:cNvSpPr>
            <a:spLocks noChangeArrowheads="1"/>
          </p:cNvSpPr>
          <p:nvPr/>
        </p:nvSpPr>
        <p:spPr bwMode="auto">
          <a:xfrm>
            <a:off x="1198563" y="2154238"/>
            <a:ext cx="17732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8" name="Rectangle 172"/>
          <p:cNvSpPr>
            <a:spLocks noChangeArrowheads="1"/>
          </p:cNvSpPr>
          <p:nvPr/>
        </p:nvSpPr>
        <p:spPr bwMode="auto">
          <a:xfrm>
            <a:off x="1579563" y="2944813"/>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09" name="Rectangle 173"/>
          <p:cNvSpPr>
            <a:spLocks noChangeArrowheads="1"/>
          </p:cNvSpPr>
          <p:nvPr/>
        </p:nvSpPr>
        <p:spPr bwMode="auto">
          <a:xfrm>
            <a:off x="1579563" y="3225800"/>
            <a:ext cx="3776662"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0" name="Rectangle 174"/>
          <p:cNvSpPr>
            <a:spLocks noChangeArrowheads="1"/>
          </p:cNvSpPr>
          <p:nvPr/>
        </p:nvSpPr>
        <p:spPr bwMode="auto">
          <a:xfrm>
            <a:off x="1579563" y="3506788"/>
            <a:ext cx="4745037"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7" name="Group 175"/>
          <p:cNvGrpSpPr>
            <a:grpSpLocks/>
          </p:cNvGrpSpPr>
          <p:nvPr/>
        </p:nvGrpSpPr>
        <p:grpSpPr bwMode="auto">
          <a:xfrm>
            <a:off x="914400" y="2143125"/>
            <a:ext cx="7588250" cy="2727325"/>
            <a:chOff x="384" y="912"/>
            <a:chExt cx="4780" cy="1718"/>
          </a:xfrm>
        </p:grpSpPr>
        <p:sp>
          <p:nvSpPr>
            <p:cNvPr id="680112" name="Rectangle 176"/>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3" name="Text Box 177"/>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14" name="Rectangle 178"/>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5" name="Text Box 179"/>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16" name="Rectangle 180"/>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17" name="Text Box 181"/>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18" name="Text Box 182"/>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endParaRPr lang="en-US" sz="1800" b="0">
                <a:solidFill>
                  <a:srgbClr val="000000"/>
                </a:solidFill>
              </a:endParaRPr>
            </a:p>
          </p:txBody>
        </p:sp>
        <p:sp>
          <p:nvSpPr>
            <p:cNvPr id="680119" name="Text Box 183"/>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p>
          </p:txBody>
        </p:sp>
        <p:sp>
          <p:nvSpPr>
            <p:cNvPr id="680120" name="Rectangle 184"/>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1" name="Text Box 185"/>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22" name="Text Box 186"/>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123" name="Rectangle 187"/>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4" name="Text Box 188"/>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25" name="Text Box 189"/>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grpSp>
      <p:sp>
        <p:nvSpPr>
          <p:cNvPr id="680126" name="Rectangle 190"/>
          <p:cNvSpPr>
            <a:spLocks noChangeArrowheads="1"/>
          </p:cNvSpPr>
          <p:nvPr/>
        </p:nvSpPr>
        <p:spPr bwMode="auto">
          <a:xfrm>
            <a:off x="1350963" y="250825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7" name="Rectangle 191"/>
          <p:cNvSpPr>
            <a:spLocks noChangeArrowheads="1"/>
          </p:cNvSpPr>
          <p:nvPr/>
        </p:nvSpPr>
        <p:spPr bwMode="auto">
          <a:xfrm>
            <a:off x="1731963" y="277336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8" name="Rectangle 192"/>
          <p:cNvSpPr>
            <a:spLocks noChangeArrowheads="1"/>
          </p:cNvSpPr>
          <p:nvPr/>
        </p:nvSpPr>
        <p:spPr bwMode="auto">
          <a:xfrm>
            <a:off x="1011238" y="439102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29" name="Rectangle 193"/>
          <p:cNvSpPr>
            <a:spLocks noChangeArrowheads="1"/>
          </p:cNvSpPr>
          <p:nvPr/>
        </p:nvSpPr>
        <p:spPr bwMode="auto">
          <a:xfrm>
            <a:off x="873125" y="4038600"/>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8" name="Group 194"/>
          <p:cNvGrpSpPr>
            <a:grpSpLocks/>
          </p:cNvGrpSpPr>
          <p:nvPr/>
        </p:nvGrpSpPr>
        <p:grpSpPr bwMode="auto">
          <a:xfrm>
            <a:off x="914400" y="2143125"/>
            <a:ext cx="7588250" cy="2727325"/>
            <a:chOff x="384" y="912"/>
            <a:chExt cx="4780" cy="1718"/>
          </a:xfrm>
        </p:grpSpPr>
        <p:sp>
          <p:nvSpPr>
            <p:cNvPr id="680131" name="Rectangle 195"/>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2" name="Text Box 196"/>
            <p:cNvSpPr txBox="1">
              <a:spLocks noChangeArrowheads="1"/>
            </p:cNvSpPr>
            <p:nvPr/>
          </p:nvSpPr>
          <p:spPr bwMode="auto">
            <a:xfrm>
              <a:off x="432" y="917"/>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33" name="Rectangle 197"/>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4" name="Text Box 198"/>
            <p:cNvSpPr txBox="1">
              <a:spLocks noChangeArrowheads="1"/>
            </p:cNvSpPr>
            <p:nvPr/>
          </p:nvSpPr>
          <p:spPr bwMode="auto">
            <a:xfrm>
              <a:off x="2893"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35" name="Rectangle 199"/>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36" name="Text Box 200"/>
            <p:cNvSpPr txBox="1">
              <a:spLocks noChangeArrowheads="1"/>
            </p:cNvSpPr>
            <p:nvPr/>
          </p:nvSpPr>
          <p:spPr bwMode="auto">
            <a:xfrm>
              <a:off x="3637"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37" name="Text Box 201"/>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80138" name="Text Box 202"/>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39" name="Rectangle 203"/>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0" name="Text Box 204"/>
            <p:cNvSpPr txBox="1">
              <a:spLocks noChangeArrowheads="1"/>
            </p:cNvSpPr>
            <p:nvPr/>
          </p:nvSpPr>
          <p:spPr bwMode="auto">
            <a:xfrm>
              <a:off x="2160" y="2155"/>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41" name="Text Box 205"/>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1</a:t>
              </a:r>
            </a:p>
          </p:txBody>
        </p:sp>
        <p:sp>
          <p:nvSpPr>
            <p:cNvPr id="680142" name="Rectangle 206"/>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3" name="Text Box 207"/>
            <p:cNvSpPr txBox="1">
              <a:spLocks noChangeArrowheads="1"/>
            </p:cNvSpPr>
            <p:nvPr/>
          </p:nvSpPr>
          <p:spPr bwMode="auto">
            <a:xfrm>
              <a:off x="4385" y="2155"/>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temp</a:t>
              </a:r>
              <a:endParaRPr lang="en-US" sz="1600">
                <a:solidFill>
                  <a:srgbClr val="000000"/>
                </a:solidFill>
                <a:latin typeface="Courier New" charset="0"/>
              </a:endParaRPr>
            </a:p>
          </p:txBody>
        </p:sp>
        <p:sp>
          <p:nvSpPr>
            <p:cNvPr id="680144" name="Text Box 208"/>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sp>
        <p:nvSpPr>
          <p:cNvPr id="680145" name="Rectangle 209"/>
          <p:cNvSpPr>
            <a:spLocks noChangeArrowheads="1"/>
          </p:cNvSpPr>
          <p:nvPr/>
        </p:nvSpPr>
        <p:spPr bwMode="auto">
          <a:xfrm>
            <a:off x="1350963" y="2501900"/>
            <a:ext cx="1773237"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6" name="Rectangle 210"/>
          <p:cNvSpPr>
            <a:spLocks noChangeArrowheads="1"/>
          </p:cNvSpPr>
          <p:nvPr/>
        </p:nvSpPr>
        <p:spPr bwMode="auto">
          <a:xfrm>
            <a:off x="1731963" y="2767013"/>
            <a:ext cx="3789362" cy="246062"/>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47" name="Rectangle 211"/>
          <p:cNvSpPr>
            <a:spLocks noChangeArrowheads="1"/>
          </p:cNvSpPr>
          <p:nvPr/>
        </p:nvSpPr>
        <p:spPr bwMode="auto">
          <a:xfrm>
            <a:off x="1011238" y="4384675"/>
            <a:ext cx="219075" cy="246063"/>
          </a:xfrm>
          <a:prstGeom prst="rect">
            <a:avLst/>
          </a:prstGeom>
          <a:noFill/>
          <a:ln w="19050">
            <a:solidFill>
              <a:srgbClr val="FF0000"/>
            </a:solidFill>
            <a:miter lim="800000"/>
            <a:headEnd/>
            <a:tailEnd/>
          </a:ln>
          <a:effectLst/>
        </p:spPr>
        <p:txBody>
          <a:bodyPr wrap="none" anchor="ctr">
            <a:prstTxWarp prst="textNoShape">
              <a:avLst/>
            </a:prstTxWarp>
          </a:bodyPr>
          <a:lstStyle/>
          <a:p>
            <a:endParaRPr lang="en-US">
              <a:solidFill>
                <a:srgbClr val="000000"/>
              </a:solidFill>
            </a:endParaRPr>
          </a:p>
        </p:txBody>
      </p:sp>
      <p:grpSp>
        <p:nvGrpSpPr>
          <p:cNvPr id="9" name="Group 220"/>
          <p:cNvGrpSpPr>
            <a:grpSpLocks/>
          </p:cNvGrpSpPr>
          <p:nvPr/>
        </p:nvGrpSpPr>
        <p:grpSpPr bwMode="auto">
          <a:xfrm>
            <a:off x="381000" y="990600"/>
            <a:ext cx="8534400" cy="4054475"/>
            <a:chOff x="240" y="624"/>
            <a:chExt cx="5376" cy="2554"/>
          </a:xfrm>
        </p:grpSpPr>
        <p:sp>
          <p:nvSpPr>
            <p:cNvPr id="680157" name="Rectangle 221"/>
            <p:cNvSpPr>
              <a:spLocks noChangeArrowheads="1"/>
            </p:cNvSpPr>
            <p:nvPr/>
          </p:nvSpPr>
          <p:spPr bwMode="auto">
            <a:xfrm>
              <a:off x="240" y="624"/>
              <a:ext cx="5376" cy="2554"/>
            </a:xfrm>
            <a:prstGeom prst="rect">
              <a:avLst/>
            </a:prstGeom>
            <a:solidFill>
              <a:srgbClr val="CCFFFF"/>
            </a:solidFill>
            <a:ln w="9525">
              <a:solidFill>
                <a:srgbClr val="CCFFFF"/>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8" name="Rectangle 222"/>
            <p:cNvSpPr>
              <a:spLocks noChangeArrowheads="1"/>
            </p:cNvSpPr>
            <p:nvPr/>
          </p:nvSpPr>
          <p:spPr bwMode="auto">
            <a:xfrm>
              <a:off x="288" y="685"/>
              <a:ext cx="4776" cy="115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59" name="Text Box 223"/>
            <p:cNvSpPr txBox="1">
              <a:spLocks noChangeArrowheads="1"/>
            </p:cNvSpPr>
            <p:nvPr/>
          </p:nvSpPr>
          <p:spPr bwMode="auto">
            <a:xfrm>
              <a:off x="336" y="690"/>
              <a:ext cx="4704" cy="1072"/>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err="1">
                  <a:solidFill>
                    <a:srgbClr val="000000"/>
                  </a:solidFill>
                  <a:latin typeface="Courier New" charset="0"/>
                </a:rPr>
                <a:t>int</a:t>
              </a:r>
              <a:r>
                <a:rPr lang="en-US" sz="1600" dirty="0">
                  <a:solidFill>
                    <a:srgbClr val="000000"/>
                  </a:solidFill>
                  <a:latin typeface="Courier New" charset="0"/>
                </a:rPr>
                <a:t> main()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int</a:t>
              </a:r>
              <a:r>
                <a:rPr lang="en-US" sz="1600" dirty="0">
                  <a:solidFill>
                    <a:srgbClr val="000000"/>
                  </a:solidFill>
                  <a:latin typeface="Courier New" charset="0"/>
                </a:rPr>
                <a:t> </a:t>
              </a:r>
              <a:r>
                <a:rPr lang="en-US" sz="1600" dirty="0" err="1">
                  <a:solidFill>
                    <a:srgbClr val="000000"/>
                  </a:solidFill>
                  <a:latin typeface="Courier New" charset="0"/>
                </a:rPr>
                <a:t>nDisks</a:t>
              </a:r>
              <a:r>
                <a:rPr lang="en-US" sz="1600" dirty="0">
                  <a:solidFill>
                    <a:srgbClr val="000000"/>
                  </a:solidFill>
                  <a:latin typeface="Courier New" charset="0"/>
                </a:rPr>
                <a:t> = 3;</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initHanoiGraphics(nDisks</a:t>
              </a:r>
              <a:r>
                <a:rPr lang="en-US" sz="1600" dirty="0">
                  <a:solidFill>
                    <a:srgbClr val="000000"/>
                  </a:solidFill>
                  <a:latin typeface="Courier New" charset="0"/>
                </a:rPr>
                <a:t>)</a:t>
              </a:r>
              <a:r>
                <a:rPr sz="1600" noProof="1">
                  <a:solidFill>
                    <a:srgbClr val="000000"/>
                  </a:solidFill>
                  <a:latin typeface="Courier New" charset="0"/>
                </a:rPr>
                <a:t>;</a:t>
              </a:r>
            </a:p>
            <a:p>
              <a:pPr>
                <a:lnSpc>
                  <a:spcPct val="110000"/>
                </a:lnSpc>
              </a:pPr>
              <a:r>
                <a:rPr sz="1600" noProof="1">
                  <a:solidFill>
                    <a:srgbClr val="000000"/>
                  </a:solidFill>
                  <a:latin typeface="Courier New" charset="0"/>
                </a:rPr>
                <a:t>   </a:t>
              </a:r>
              <a:r>
                <a:rPr lang="en-US" sz="1600" noProof="1">
                  <a:solidFill>
                    <a:srgbClr val="000000"/>
                  </a:solidFill>
                  <a:latin typeface="Courier New" charset="0"/>
                </a:rPr>
                <a:t>moveTower</a:t>
              </a:r>
              <a:r>
                <a:rPr sz="1600" noProof="1">
                  <a:solidFill>
                    <a:srgbClr val="000000"/>
                  </a:solidFill>
                  <a:latin typeface="Courier New" charset="0"/>
                </a:rPr>
                <a:t>(nDisks, 'A', 'B', 'C');</a:t>
              </a:r>
            </a:p>
            <a:p>
              <a:pPr>
                <a:lnSpc>
                  <a:spcPct val="110000"/>
                </a:lnSpc>
              </a:pPr>
              <a:r>
                <a:rPr sz="1600" noProof="1">
                  <a:solidFill>
                    <a:srgbClr val="000000"/>
                  </a:solidFill>
                  <a:latin typeface="Courier New" charset="0"/>
                </a:rPr>
                <a:t>   return 0;</a:t>
              </a:r>
            </a:p>
            <a:p>
              <a:pPr>
                <a:lnSpc>
                  <a:spcPct val="110000"/>
                </a:lnSpc>
              </a:pPr>
              <a:r>
                <a:rPr sz="1600" noProof="1">
                  <a:solidFill>
                    <a:srgbClr val="000000"/>
                  </a:solidFill>
                  <a:latin typeface="Courier New" charset="0"/>
                </a:rPr>
                <a:t>}</a:t>
              </a:r>
              <a:endParaRPr lang="en-US" dirty="0">
                <a:solidFill>
                  <a:srgbClr val="000000"/>
                </a:solidFill>
                <a:latin typeface="Courier New" charset="0"/>
              </a:endParaRPr>
            </a:p>
          </p:txBody>
        </p:sp>
        <p:grpSp>
          <p:nvGrpSpPr>
            <p:cNvPr id="10" name="Group 224"/>
            <p:cNvGrpSpPr>
              <a:grpSpLocks/>
            </p:cNvGrpSpPr>
            <p:nvPr/>
          </p:nvGrpSpPr>
          <p:grpSpPr bwMode="auto">
            <a:xfrm>
              <a:off x="384" y="904"/>
              <a:ext cx="4780" cy="1718"/>
              <a:chOff x="384" y="912"/>
              <a:chExt cx="4780" cy="1718"/>
            </a:xfrm>
          </p:grpSpPr>
          <p:sp>
            <p:nvSpPr>
              <p:cNvPr id="680161" name="Rectangle 225"/>
              <p:cNvSpPr>
                <a:spLocks noChangeArrowheads="1"/>
              </p:cNvSpPr>
              <p:nvPr/>
            </p:nvSpPr>
            <p:spPr bwMode="auto">
              <a:xfrm>
                <a:off x="384" y="912"/>
                <a:ext cx="4780" cy="1718"/>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2" name="Text Box 226"/>
              <p:cNvSpPr txBox="1">
                <a:spLocks noChangeArrowheads="1"/>
              </p:cNvSpPr>
              <p:nvPr/>
            </p:nvSpPr>
            <p:spPr bwMode="auto">
              <a:xfrm>
                <a:off x="432" y="932"/>
                <a:ext cx="4704" cy="1579"/>
              </a:xfrm>
              <a:prstGeom prst="rect">
                <a:avLst/>
              </a:prstGeom>
              <a:noFill/>
              <a:ln w="9525">
                <a:noFill/>
                <a:miter lim="800000"/>
                <a:headEnd/>
                <a:tailEnd/>
              </a:ln>
              <a:effectLst/>
            </p:spPr>
            <p:txBody>
              <a:bodyPr>
                <a:prstTxWarp prst="textNoShape">
                  <a:avLst/>
                </a:prstTxWarp>
                <a:spAutoFit/>
              </a:bodyPr>
              <a:lstStyle/>
              <a:p>
                <a:pPr>
                  <a:lnSpc>
                    <a:spcPct val="110000"/>
                  </a:lnSpc>
                </a:pPr>
                <a:r>
                  <a:rPr lang="en-US" sz="1600" dirty="0">
                    <a:solidFill>
                      <a:srgbClr val="000000"/>
                    </a:solidFill>
                    <a:latin typeface="Courier New" charset="0"/>
                  </a:rPr>
                  <a:t>void </a:t>
                </a:r>
                <a:r>
                  <a:rPr lang="en-US" sz="1600" dirty="0" err="1">
                    <a:solidFill>
                      <a:srgbClr val="000000"/>
                    </a:solidFill>
                    <a:latin typeface="Courier New" charset="0"/>
                  </a:rPr>
                  <a:t>moveTower(int</a:t>
                </a:r>
                <a:r>
                  <a:rPr lang="en-US" sz="1600" dirty="0">
                    <a:solidFill>
                      <a:srgbClr val="000000"/>
                    </a:solidFill>
                    <a:latin typeface="Courier New" charset="0"/>
                  </a:rPr>
                  <a:t> </a:t>
                </a:r>
                <a:r>
                  <a:rPr lang="en-US" sz="1600" dirty="0" err="1">
                    <a:solidFill>
                      <a:srgbClr val="000000"/>
                    </a:solidFill>
                    <a:latin typeface="Courier New" charset="0"/>
                  </a:rPr>
                  <a:t>n</a:t>
                </a:r>
                <a:r>
                  <a:rPr lang="en-US" sz="1600" dirty="0">
                    <a:solidFill>
                      <a:srgbClr val="000000"/>
                    </a:solidFill>
                    <a:latin typeface="Courier New" charset="0"/>
                  </a:rPr>
                  <a:t>, char start, char finish, char temp) {</a:t>
                </a:r>
              </a:p>
              <a:p>
                <a:pPr>
                  <a:lnSpc>
                    <a:spcPct val="110000"/>
                  </a:lnSpc>
                </a:pPr>
                <a:r>
                  <a:rPr lang="en-US" sz="1600" dirty="0">
                    <a:solidFill>
                      <a:srgbClr val="000000"/>
                    </a:solidFill>
                    <a:latin typeface="Courier New" charset="0"/>
                  </a:rPr>
                  <a:t>   if (</a:t>
                </a:r>
                <a:r>
                  <a:rPr lang="en-US" sz="1600" dirty="0" err="1">
                    <a:solidFill>
                      <a:srgbClr val="000000"/>
                    </a:solidFill>
                    <a:latin typeface="Courier New" charset="0"/>
                  </a:rPr>
                  <a:t>n</a:t>
                </a:r>
                <a:r>
                  <a:rPr lang="en-US" sz="1600" dirty="0">
                    <a:solidFill>
                      <a:srgbClr val="000000"/>
                    </a:solidFill>
                    <a:latin typeface="Courier New" charset="0"/>
                  </a:rPr>
                  <a:t> == 1)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 else {</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start, temp,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moveSingleDisk(start</a:t>
                </a:r>
                <a:r>
                  <a:rPr lang="en-US" sz="1600" dirty="0">
                    <a:solidFill>
                      <a:srgbClr val="000000"/>
                    </a:solidFill>
                    <a:latin typeface="Courier New" charset="0"/>
                  </a:rPr>
                  <a:t>, finish);</a:t>
                </a:r>
              </a:p>
              <a:p>
                <a:pPr>
                  <a:lnSpc>
                    <a:spcPct val="110000"/>
                  </a:lnSpc>
                </a:pPr>
                <a:r>
                  <a:rPr lang="en-US" sz="1600" dirty="0">
                    <a:solidFill>
                      <a:srgbClr val="000000"/>
                    </a:solidFill>
                    <a:latin typeface="Courier New" charset="0"/>
                  </a:rPr>
                  <a:t>      </a:t>
                </a:r>
                <a:r>
                  <a:rPr lang="en-US" sz="1600" dirty="0" err="1">
                    <a:solidFill>
                      <a:srgbClr val="000000"/>
                    </a:solidFill>
                    <a:latin typeface="Courier New" charset="0"/>
                  </a:rPr>
                  <a:t>moveTower(n</a:t>
                </a:r>
                <a:r>
                  <a:rPr lang="en-US" sz="1600" dirty="0">
                    <a:solidFill>
                      <a:srgbClr val="000000"/>
                    </a:solidFill>
                    <a:latin typeface="Courier New" charset="0"/>
                  </a:rPr>
                  <a:t> - 1, temp, finish, start);</a:t>
                </a:r>
              </a:p>
              <a:p>
                <a:pPr>
                  <a:lnSpc>
                    <a:spcPct val="110000"/>
                  </a:lnSpc>
                </a:pPr>
                <a:r>
                  <a:rPr lang="en-US" sz="1600" dirty="0">
                    <a:solidFill>
                      <a:srgbClr val="000000"/>
                    </a:solidFill>
                    <a:latin typeface="Courier New" charset="0"/>
                  </a:rPr>
                  <a:t>   }</a:t>
                </a:r>
              </a:p>
              <a:p>
                <a:pPr>
                  <a:lnSpc>
                    <a:spcPct val="110000"/>
                  </a:lnSpc>
                </a:pPr>
                <a:r>
                  <a:rPr lang="en-US" sz="1600" dirty="0">
                    <a:solidFill>
                      <a:srgbClr val="000000"/>
                    </a:solidFill>
                    <a:latin typeface="Courier New" charset="0"/>
                  </a:rPr>
                  <a:t>}</a:t>
                </a:r>
              </a:p>
            </p:txBody>
          </p:sp>
          <p:sp>
            <p:nvSpPr>
              <p:cNvPr id="680163" name="Rectangle 227"/>
              <p:cNvSpPr>
                <a:spLocks noChangeArrowheads="1"/>
              </p:cNvSpPr>
              <p:nvPr/>
            </p:nvSpPr>
            <p:spPr bwMode="auto">
              <a:xfrm>
                <a:off x="2917"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4" name="Text Box 228"/>
              <p:cNvSpPr txBox="1">
                <a:spLocks noChangeArrowheads="1"/>
              </p:cNvSpPr>
              <p:nvPr/>
            </p:nvSpPr>
            <p:spPr bwMode="auto">
              <a:xfrm>
                <a:off x="2893" y="2147"/>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start</a:t>
                </a:r>
                <a:endParaRPr lang="en-US" sz="2000">
                  <a:solidFill>
                    <a:srgbClr val="000000"/>
                  </a:solidFill>
                  <a:latin typeface="Courier New" charset="0"/>
                </a:endParaRPr>
              </a:p>
            </p:txBody>
          </p:sp>
          <p:sp>
            <p:nvSpPr>
              <p:cNvPr id="680165" name="Rectangle 229"/>
              <p:cNvSpPr>
                <a:spLocks noChangeArrowheads="1"/>
              </p:cNvSpPr>
              <p:nvPr/>
            </p:nvSpPr>
            <p:spPr bwMode="auto">
              <a:xfrm>
                <a:off x="3661"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66" name="Text Box 230"/>
              <p:cNvSpPr txBox="1">
                <a:spLocks noChangeArrowheads="1"/>
              </p:cNvSpPr>
              <p:nvPr/>
            </p:nvSpPr>
            <p:spPr bwMode="auto">
              <a:xfrm>
                <a:off x="3637" y="2147"/>
                <a:ext cx="640"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finish</a:t>
                </a:r>
                <a:endParaRPr lang="en-US" sz="1600">
                  <a:solidFill>
                    <a:srgbClr val="000000"/>
                  </a:solidFill>
                  <a:latin typeface="Courier New" charset="0"/>
                </a:endParaRPr>
              </a:p>
            </p:txBody>
          </p:sp>
          <p:sp>
            <p:nvSpPr>
              <p:cNvPr id="680167" name="Text Box 231"/>
              <p:cNvSpPr txBox="1">
                <a:spLocks noChangeArrowheads="1"/>
              </p:cNvSpPr>
              <p:nvPr/>
            </p:nvSpPr>
            <p:spPr bwMode="auto">
              <a:xfrm>
                <a:off x="2917"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'A'</a:t>
                </a:r>
                <a:endParaRPr lang="en-US" sz="1800" b="0">
                  <a:solidFill>
                    <a:srgbClr val="000000"/>
                  </a:solidFill>
                </a:endParaRPr>
              </a:p>
            </p:txBody>
          </p:sp>
          <p:sp>
            <p:nvSpPr>
              <p:cNvPr id="680168" name="Text Box 232"/>
              <p:cNvSpPr txBox="1">
                <a:spLocks noChangeArrowheads="1"/>
              </p:cNvSpPr>
              <p:nvPr/>
            </p:nvSpPr>
            <p:spPr bwMode="auto">
              <a:xfrm>
                <a:off x="3661"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'B'</a:t>
                </a:r>
              </a:p>
            </p:txBody>
          </p:sp>
          <p:sp>
            <p:nvSpPr>
              <p:cNvPr id="680169" name="Rectangle 233"/>
              <p:cNvSpPr>
                <a:spLocks noChangeArrowheads="1"/>
              </p:cNvSpPr>
              <p:nvPr/>
            </p:nvSpPr>
            <p:spPr bwMode="auto">
              <a:xfrm>
                <a:off x="2184" y="2320"/>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70" name="Text Box 234"/>
              <p:cNvSpPr txBox="1">
                <a:spLocks noChangeArrowheads="1"/>
              </p:cNvSpPr>
              <p:nvPr/>
            </p:nvSpPr>
            <p:spPr bwMode="auto">
              <a:xfrm>
                <a:off x="2160" y="2147"/>
                <a:ext cx="616" cy="192"/>
              </a:xfrm>
              <a:prstGeom prst="rect">
                <a:avLst/>
              </a:prstGeom>
              <a:noFill/>
              <a:ln w="9525">
                <a:noFill/>
                <a:miter lim="800000"/>
                <a:headEnd/>
                <a:tailEnd/>
              </a:ln>
              <a:effectLst/>
            </p:spPr>
            <p:txBody>
              <a:bodyPr>
                <a:prstTxWarp prst="textNoShape">
                  <a:avLst/>
                </a:prstTxWarp>
                <a:spAutoFit/>
              </a:bodyPr>
              <a:lstStyle/>
              <a:p>
                <a:r>
                  <a:rPr lang="en-US">
                    <a:solidFill>
                      <a:srgbClr val="000000"/>
                    </a:solidFill>
                    <a:latin typeface="Courier New" charset="0"/>
                  </a:rPr>
                  <a:t>n</a:t>
                </a:r>
                <a:endParaRPr lang="en-US" sz="2000">
                  <a:solidFill>
                    <a:srgbClr val="000000"/>
                  </a:solidFill>
                  <a:latin typeface="Courier New" charset="0"/>
                </a:endParaRPr>
              </a:p>
            </p:txBody>
          </p:sp>
          <p:sp>
            <p:nvSpPr>
              <p:cNvPr id="680171" name="Text Box 235"/>
              <p:cNvSpPr txBox="1">
                <a:spLocks noChangeArrowheads="1"/>
              </p:cNvSpPr>
              <p:nvPr/>
            </p:nvSpPr>
            <p:spPr bwMode="auto">
              <a:xfrm>
                <a:off x="2184" y="2326"/>
                <a:ext cx="624" cy="231"/>
              </a:xfrm>
              <a:prstGeom prst="rect">
                <a:avLst/>
              </a:prstGeom>
              <a:noFill/>
              <a:ln w="9525">
                <a:noFill/>
                <a:miter lim="800000"/>
                <a:headEnd/>
                <a:tailEnd/>
              </a:ln>
              <a:effectLst/>
            </p:spPr>
            <p:txBody>
              <a:bodyPr>
                <a:prstTxWarp prst="textNoShape">
                  <a:avLst/>
                </a:prstTxWarp>
                <a:spAutoFit/>
              </a:bodyPr>
              <a:lstStyle/>
              <a:p>
                <a:pPr algn="ctr"/>
                <a:r>
                  <a:rPr lang="en-US" sz="1800" b="0">
                    <a:solidFill>
                      <a:srgbClr val="000000"/>
                    </a:solidFill>
                  </a:rPr>
                  <a:t>3</a:t>
                </a:r>
              </a:p>
            </p:txBody>
          </p:sp>
          <p:sp>
            <p:nvSpPr>
              <p:cNvPr id="680172" name="Rectangle 236"/>
              <p:cNvSpPr>
                <a:spLocks noChangeArrowheads="1"/>
              </p:cNvSpPr>
              <p:nvPr/>
            </p:nvSpPr>
            <p:spPr bwMode="auto">
              <a:xfrm>
                <a:off x="4409" y="2317"/>
                <a:ext cx="624" cy="24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solidFill>
                    <a:srgbClr val="000000"/>
                  </a:solidFill>
                </a:endParaRPr>
              </a:p>
            </p:txBody>
          </p:sp>
          <p:sp>
            <p:nvSpPr>
              <p:cNvPr id="680173" name="Text Box 237"/>
              <p:cNvSpPr txBox="1">
                <a:spLocks noChangeArrowheads="1"/>
              </p:cNvSpPr>
              <p:nvPr/>
            </p:nvSpPr>
            <p:spPr bwMode="auto">
              <a:xfrm>
                <a:off x="4385" y="2147"/>
                <a:ext cx="640" cy="192"/>
              </a:xfrm>
              <a:prstGeom prst="rect">
                <a:avLst/>
              </a:prstGeom>
              <a:noFill/>
              <a:ln w="9525">
                <a:noFill/>
                <a:miter lim="800000"/>
                <a:headEnd/>
                <a:tailEnd/>
              </a:ln>
              <a:effectLst/>
            </p:spPr>
            <p:txBody>
              <a:bodyPr>
                <a:prstTxWarp prst="textNoShape">
                  <a:avLst/>
                </a:prstTxWarp>
                <a:spAutoFit/>
              </a:bodyPr>
              <a:lstStyle/>
              <a:p>
                <a:r>
                  <a:rPr lang="en-US" dirty="0">
                    <a:solidFill>
                      <a:srgbClr val="000000"/>
                    </a:solidFill>
                    <a:latin typeface="Courier New" charset="0"/>
                  </a:rPr>
                  <a:t>temp</a:t>
                </a:r>
                <a:endParaRPr lang="en-US" sz="1600" dirty="0">
                  <a:solidFill>
                    <a:srgbClr val="000000"/>
                  </a:solidFill>
                  <a:latin typeface="Courier New" charset="0"/>
                </a:endParaRPr>
              </a:p>
            </p:txBody>
          </p:sp>
          <p:sp>
            <p:nvSpPr>
              <p:cNvPr id="680174" name="Text Box 238"/>
              <p:cNvSpPr txBox="1">
                <a:spLocks noChangeArrowheads="1"/>
              </p:cNvSpPr>
              <p:nvPr/>
            </p:nvSpPr>
            <p:spPr bwMode="auto">
              <a:xfrm>
                <a:off x="4409" y="2317"/>
                <a:ext cx="624" cy="231"/>
              </a:xfrm>
              <a:prstGeom prst="rect">
                <a:avLst/>
              </a:prstGeom>
              <a:noFill/>
              <a:ln w="9525">
                <a:noFill/>
                <a:miter lim="800000"/>
                <a:headEnd/>
                <a:tailEnd/>
              </a:ln>
              <a:effectLst/>
            </p:spPr>
            <p:txBody>
              <a:bodyPr>
                <a:prstTxWarp prst="textNoShape">
                  <a:avLst/>
                </a:prstTxWarp>
                <a:spAutoFit/>
              </a:bodyPr>
              <a:lstStyle/>
              <a:p>
                <a:pPr algn="ctr"/>
                <a:r>
                  <a:rPr lang="en-US" sz="1800">
                    <a:solidFill>
                      <a:srgbClr val="000000"/>
                    </a:solidFill>
                    <a:latin typeface="Courier New" charset="0"/>
                  </a:rPr>
                  <a:t>'C'</a:t>
                </a:r>
              </a:p>
            </p:txBody>
          </p:sp>
        </p:grpSp>
      </p:grpSp>
      <p:grpSp>
        <p:nvGrpSpPr>
          <p:cNvPr id="11" name="Group 245"/>
          <p:cNvGrpSpPr>
            <a:grpSpLocks/>
          </p:cNvGrpSpPr>
          <p:nvPr/>
        </p:nvGrpSpPr>
        <p:grpSpPr bwMode="auto">
          <a:xfrm>
            <a:off x="2362200" y="5334000"/>
            <a:ext cx="4422775" cy="1196975"/>
            <a:chOff x="1584" y="3456"/>
            <a:chExt cx="2786" cy="754"/>
          </a:xfrm>
        </p:grpSpPr>
        <p:sp>
          <p:nvSpPr>
            <p:cNvPr id="680176" name="Rectangle 240"/>
            <p:cNvSpPr>
              <a:spLocks noChangeArrowheads="1"/>
            </p:cNvSpPr>
            <p:nvPr/>
          </p:nvSpPr>
          <p:spPr bwMode="auto">
            <a:xfrm>
              <a:off x="1584" y="3456"/>
              <a:ext cx="2786" cy="754"/>
            </a:xfrm>
            <a:prstGeom prst="rect">
              <a:avLst/>
            </a:prstGeom>
            <a:solidFill>
              <a:srgbClr val="FF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pic>
          <p:nvPicPr>
            <p:cNvPr id="680177" name="Picture 241" descr="TowerFrame"/>
            <p:cNvPicPr>
              <a:picLocks noChangeAspect="1" noChangeArrowheads="1"/>
            </p:cNvPicPr>
            <p:nvPr/>
          </p:nvPicPr>
          <p:blipFill>
            <a:blip r:embed="rId4"/>
            <a:srcRect/>
            <a:stretch>
              <a:fillRect/>
            </a:stretch>
          </p:blipFill>
          <p:spPr bwMode="auto">
            <a:xfrm>
              <a:off x="1627" y="3552"/>
              <a:ext cx="2711" cy="649"/>
            </a:xfrm>
            <a:prstGeom prst="rect">
              <a:avLst/>
            </a:prstGeom>
            <a:noFill/>
          </p:spPr>
        </p:pic>
        <p:pic>
          <p:nvPicPr>
            <p:cNvPr id="680178" name="Picture 242" descr="BlueDisk"/>
            <p:cNvPicPr>
              <a:picLocks noChangeAspect="1" noChangeArrowheads="1"/>
            </p:cNvPicPr>
            <p:nvPr/>
          </p:nvPicPr>
          <p:blipFill>
            <a:blip r:embed="rId5"/>
            <a:srcRect/>
            <a:stretch>
              <a:fillRect/>
            </a:stretch>
          </p:blipFill>
          <p:spPr bwMode="auto">
            <a:xfrm>
              <a:off x="1872" y="3982"/>
              <a:ext cx="553" cy="101"/>
            </a:xfrm>
            <a:prstGeom prst="rect">
              <a:avLst/>
            </a:prstGeom>
            <a:noFill/>
          </p:spPr>
        </p:pic>
        <p:pic>
          <p:nvPicPr>
            <p:cNvPr id="680179" name="Picture 243" descr="GreenDisk"/>
            <p:cNvPicPr>
              <a:picLocks noChangeAspect="1" noChangeArrowheads="1"/>
            </p:cNvPicPr>
            <p:nvPr/>
          </p:nvPicPr>
          <p:blipFill>
            <a:blip r:embed="rId6"/>
            <a:srcRect/>
            <a:stretch>
              <a:fillRect/>
            </a:stretch>
          </p:blipFill>
          <p:spPr bwMode="auto">
            <a:xfrm>
              <a:off x="1927" y="3875"/>
              <a:ext cx="440" cy="101"/>
            </a:xfrm>
            <a:prstGeom prst="rect">
              <a:avLst/>
            </a:prstGeom>
            <a:noFill/>
          </p:spPr>
        </p:pic>
        <p:pic>
          <p:nvPicPr>
            <p:cNvPr id="680180" name="Picture 244" descr="PurpleDisk"/>
            <p:cNvPicPr>
              <a:picLocks noChangeAspect="1" noChangeArrowheads="1"/>
            </p:cNvPicPr>
            <p:nvPr/>
          </p:nvPicPr>
          <p:blipFill>
            <a:blip r:embed="rId7"/>
            <a:srcRect/>
            <a:stretch>
              <a:fillRect/>
            </a:stretch>
          </p:blipFill>
          <p:spPr bwMode="auto">
            <a:xfrm>
              <a:off x="1973" y="3769"/>
              <a:ext cx="350" cy="101"/>
            </a:xfrm>
            <a:prstGeom prst="rect">
              <a:avLst/>
            </a:prstGeom>
            <a:noFill/>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1"/>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679942"/>
                                        </p:tgtEl>
                                        <p:attrNameLst>
                                          <p:attrName>style.visibility</p:attrName>
                                        </p:attrNameLst>
                                      </p:cBhvr>
                                      <p:to>
                                        <p:strVal val="hidden"/>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680088"/>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679943"/>
                                        </p:tgtEl>
                                        <p:attrNameLst>
                                          <p:attrName>style.visibility</p:attrName>
                                        </p:attrNameLst>
                                      </p:cBhvr>
                                      <p:to>
                                        <p:strVal val="visible"/>
                                      </p:to>
                                    </p:set>
                                  </p:childTnLst>
                                  <p:subTnLst>
                                    <p:set>
                                      <p:cBhvr override="childStyle">
                                        <p:cTn dur="1" fill="hold" display="0" masterRel="nextClick" afterEffect="1"/>
                                        <p:tgtEl>
                                          <p:spTgt spid="67994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79945"/>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0" nodeType="afterEffect">
                                  <p:stCondLst>
                                    <p:cond delay="0"/>
                                  </p:stCondLst>
                                  <p:childTnLst>
                                    <p:set>
                                      <p:cBhvr>
                                        <p:cTn id="25" dur="1" fill="hold">
                                          <p:stCondLst>
                                            <p:cond delay="0"/>
                                          </p:stCondLst>
                                        </p:cTn>
                                        <p:tgtEl>
                                          <p:spTgt spid="679946"/>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679947"/>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679948"/>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679949"/>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679950"/>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679944"/>
                                        </p:tgtEl>
                                        <p:attrNameLst>
                                          <p:attrName>style.visibility</p:attrName>
                                        </p:attrNameLst>
                                      </p:cBhvr>
                                      <p:to>
                                        <p:strVal val="visible"/>
                                      </p:to>
                                    </p:set>
                                  </p:childTnLst>
                                  <p:subTnLst>
                                    <p:set>
                                      <p:cBhvr override="childStyle">
                                        <p:cTn dur="1" fill="hold" display="0" masterRel="nextClick" afterEffect="1"/>
                                        <p:tgtEl>
                                          <p:spTgt spid="679944"/>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2" presetClass="entr" presetSubtype="6" fill="hold" nodeType="clickEffect">
                                  <p:stCondLst>
                                    <p:cond delay="0"/>
                                  </p:stCondLst>
                                  <p:childTnLst>
                                    <p:set>
                                      <p:cBhvr>
                                        <p:cTn id="40" dur="1" fill="hold">
                                          <p:stCondLst>
                                            <p:cond delay="0"/>
                                          </p:stCondLst>
                                        </p:cTn>
                                        <p:tgtEl>
                                          <p:spTgt spid="2"/>
                                        </p:tgtEl>
                                        <p:attrNameLst>
                                          <p:attrName>style.visibility</p:attrName>
                                        </p:attrNameLst>
                                      </p:cBhvr>
                                      <p:to>
                                        <p:strVal val="visible"/>
                                      </p:to>
                                    </p:set>
                                    <p:anim calcmode="lin" valueType="num">
                                      <p:cBhvr additive="base">
                                        <p:cTn id="41" dur="500" fill="hold"/>
                                        <p:tgtEl>
                                          <p:spTgt spid="2"/>
                                        </p:tgtEl>
                                        <p:attrNameLst>
                                          <p:attrName>ppt_x</p:attrName>
                                        </p:attrNameLst>
                                      </p:cBhvr>
                                      <p:tavLst>
                                        <p:tav tm="0">
                                          <p:val>
                                            <p:strVal val="1+#ppt_w/2"/>
                                          </p:val>
                                        </p:tav>
                                        <p:tav tm="100000">
                                          <p:val>
                                            <p:strVal val="#ppt_x"/>
                                          </p:val>
                                        </p:tav>
                                      </p:tavLst>
                                    </p:anim>
                                    <p:anim calcmode="lin" valueType="num">
                                      <p:cBhvr additive="base">
                                        <p:cTn id="42" dur="500" fill="hold"/>
                                        <p:tgtEl>
                                          <p:spTgt spid="2"/>
                                        </p:tgtEl>
                                        <p:attrNameLst>
                                          <p:attrName>ppt_y</p:attrName>
                                        </p:attrNameLst>
                                      </p:cBhvr>
                                      <p:tavLst>
                                        <p:tav tm="0">
                                          <p:val>
                                            <p:strVal val="1+#ppt_h/2"/>
                                          </p:val>
                                        </p:tav>
                                        <p:tav tm="100000">
                                          <p:val>
                                            <p:strVal val="#ppt_y"/>
                                          </p:val>
                                        </p:tav>
                                      </p:tavLst>
                                    </p:anim>
                                  </p:childTnLst>
                                </p:cTn>
                              </p:par>
                            </p:childTnLst>
                          </p:cTn>
                        </p:par>
                        <p:par>
                          <p:cTn id="43" fill="hold">
                            <p:stCondLst>
                              <p:cond delay="500"/>
                            </p:stCondLst>
                            <p:childTnLst>
                              <p:par>
                                <p:cTn id="44" presetID="1" presetClass="entr" presetSubtype="0" fill="hold" grpId="0" nodeType="afterEffect">
                                  <p:stCondLst>
                                    <p:cond delay="0"/>
                                  </p:stCondLst>
                                  <p:childTnLst>
                                    <p:set>
                                      <p:cBhvr>
                                        <p:cTn id="45" dur="1" fill="hold">
                                          <p:stCondLst>
                                            <p:cond delay="0"/>
                                          </p:stCondLst>
                                        </p:cTn>
                                        <p:tgtEl>
                                          <p:spTgt spid="679966"/>
                                        </p:tgtEl>
                                        <p:attrNameLst>
                                          <p:attrName>style.visibility</p:attrName>
                                        </p:attrNameLst>
                                      </p:cBhvr>
                                      <p:to>
                                        <p:strVal val="visible"/>
                                      </p:to>
                                    </p:set>
                                  </p:childTnLst>
                                  <p:subTnLst>
                                    <p:set>
                                      <p:cBhvr override="childStyle">
                                        <p:cTn dur="1" fill="hold" display="0" masterRel="nextClick" afterEffect="1"/>
                                        <p:tgtEl>
                                          <p:spTgt spid="679966"/>
                                        </p:tgtEl>
                                        <p:attrNameLst>
                                          <p:attrName>style.visibility</p:attrName>
                                        </p:attrNameLst>
                                      </p:cBhvr>
                                      <p:to>
                                        <p:strVal val="hidden"/>
                                      </p:to>
                                    </p:set>
                                  </p:sub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679968"/>
                                        </p:tgtEl>
                                        <p:attrNameLst>
                                          <p:attrName>style.visibility</p:attrName>
                                        </p:attrNameLst>
                                      </p:cBhvr>
                                      <p:to>
                                        <p:strVal val="visible"/>
                                      </p:to>
                                    </p:set>
                                  </p:childTnLst>
                                  <p:subTnLst>
                                    <p:set>
                                      <p:cBhvr override="childStyle">
                                        <p:cTn dur="1" fill="hold" display="0" masterRel="nextClick" afterEffect="1"/>
                                        <p:tgtEl>
                                          <p:spTgt spid="679968"/>
                                        </p:tgtEl>
                                        <p:attrNameLst>
                                          <p:attrName>style.visibility</p:attrName>
                                        </p:attrNameLst>
                                      </p:cBhvr>
                                      <p:to>
                                        <p:strVal val="hidden"/>
                                      </p:to>
                                    </p:set>
                                  </p:subTnLst>
                                </p:cTn>
                              </p:par>
                            </p:childTnLst>
                          </p:cTn>
                        </p:par>
                      </p:childTnLst>
                    </p:cTn>
                  </p:par>
                  <p:par>
                    <p:cTn id="50" fill="hold">
                      <p:stCondLst>
                        <p:cond delay="indefinite"/>
                      </p:stCondLst>
                      <p:childTnLst>
                        <p:par>
                          <p:cTn id="51" fill="hold">
                            <p:stCondLst>
                              <p:cond delay="0"/>
                            </p:stCondLst>
                            <p:childTnLst>
                              <p:par>
                                <p:cTn id="52" presetID="2" presetClass="entr" presetSubtype="6" fill="hold" nodeType="clickEffect">
                                  <p:stCondLst>
                                    <p:cond delay="0"/>
                                  </p:stCondLst>
                                  <p:childTnLst>
                                    <p:set>
                                      <p:cBhvr>
                                        <p:cTn id="53" dur="1" fill="hold">
                                          <p:stCondLst>
                                            <p:cond delay="0"/>
                                          </p:stCondLst>
                                        </p:cTn>
                                        <p:tgtEl>
                                          <p:spTgt spid="3"/>
                                        </p:tgtEl>
                                        <p:attrNameLst>
                                          <p:attrName>style.visibility</p:attrName>
                                        </p:attrNameLst>
                                      </p:cBhvr>
                                      <p:to>
                                        <p:strVal val="visible"/>
                                      </p:to>
                                    </p:set>
                                    <p:anim calcmode="lin" valueType="num">
                                      <p:cBhvr additive="base">
                                        <p:cTn id="54" dur="500" fill="hold"/>
                                        <p:tgtEl>
                                          <p:spTgt spid="3"/>
                                        </p:tgtEl>
                                        <p:attrNameLst>
                                          <p:attrName>ppt_x</p:attrName>
                                        </p:attrNameLst>
                                      </p:cBhvr>
                                      <p:tavLst>
                                        <p:tav tm="0">
                                          <p:val>
                                            <p:strVal val="1+#ppt_w/2"/>
                                          </p:val>
                                        </p:tav>
                                        <p:tav tm="100000">
                                          <p:val>
                                            <p:strVal val="#ppt_x"/>
                                          </p:val>
                                        </p:tav>
                                      </p:tavLst>
                                    </p:anim>
                                    <p:anim calcmode="lin" valueType="num">
                                      <p:cBhvr additive="base">
                                        <p:cTn id="55" dur="500" fill="hold"/>
                                        <p:tgtEl>
                                          <p:spTgt spid="3"/>
                                        </p:tgtEl>
                                        <p:attrNameLst>
                                          <p:attrName>ppt_y</p:attrName>
                                        </p:attrNameLst>
                                      </p:cBhvr>
                                      <p:tavLst>
                                        <p:tav tm="0">
                                          <p:val>
                                            <p:strVal val="1+#ppt_h/2"/>
                                          </p:val>
                                        </p:tav>
                                        <p:tav tm="100000">
                                          <p:val>
                                            <p:strVal val="#ppt_y"/>
                                          </p:val>
                                        </p:tav>
                                      </p:tavLst>
                                    </p:anim>
                                  </p:childTnLst>
                                </p:cTn>
                              </p:par>
                            </p:childTnLst>
                          </p:cTn>
                        </p:par>
                        <p:par>
                          <p:cTn id="56" fill="hold">
                            <p:stCondLst>
                              <p:cond delay="500"/>
                            </p:stCondLst>
                            <p:childTnLst>
                              <p:par>
                                <p:cTn id="57" presetID="1" presetClass="entr" presetSubtype="0" fill="hold" grpId="0" nodeType="afterEffect">
                                  <p:stCondLst>
                                    <p:cond delay="0"/>
                                  </p:stCondLst>
                                  <p:childTnLst>
                                    <p:set>
                                      <p:cBhvr>
                                        <p:cTn id="58" dur="1" fill="hold">
                                          <p:stCondLst>
                                            <p:cond delay="0"/>
                                          </p:stCondLst>
                                        </p:cTn>
                                        <p:tgtEl>
                                          <p:spTgt spid="679987"/>
                                        </p:tgtEl>
                                        <p:attrNameLst>
                                          <p:attrName>style.visibility</p:attrName>
                                        </p:attrNameLst>
                                      </p:cBhvr>
                                      <p:to>
                                        <p:strVal val="visible"/>
                                      </p:to>
                                    </p:set>
                                  </p:childTnLst>
                                  <p:subTnLst>
                                    <p:set>
                                      <p:cBhvr override="childStyle">
                                        <p:cTn dur="1" fill="hold" display="0" masterRel="nextClick" afterEffect="1"/>
                                        <p:tgtEl>
                                          <p:spTgt spid="679987"/>
                                        </p:tgtEl>
                                        <p:attrNameLst>
                                          <p:attrName>style.visibility</p:attrName>
                                        </p:attrNameLst>
                                      </p:cBhvr>
                                      <p:to>
                                        <p:strVal val="hidden"/>
                                      </p:to>
                                    </p:set>
                                  </p:sub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79988"/>
                                        </p:tgtEl>
                                        <p:attrNameLst>
                                          <p:attrName>style.visibility</p:attrName>
                                        </p:attrNameLst>
                                      </p:cBhvr>
                                      <p:to>
                                        <p:strVal val="visible"/>
                                      </p:to>
                                    </p:set>
                                  </p:childTnLst>
                                  <p:subTnLst>
                                    <p:set>
                                      <p:cBhvr override="childStyle">
                                        <p:cTn dur="1" fill="hold" display="0" masterRel="nextClick" afterEffect="1"/>
                                        <p:tgtEl>
                                          <p:spTgt spid="679988"/>
                                        </p:tgtEl>
                                        <p:attrNameLst>
                                          <p:attrName>style.visibility</p:attrName>
                                        </p:attrNameLst>
                                      </p:cBhvr>
                                      <p:to>
                                        <p:strVal val="hidden"/>
                                      </p:to>
                                    </p:set>
                                  </p:subTnLst>
                                </p:cTn>
                              </p:par>
                            </p:childTnLst>
                          </p:cTn>
                        </p:par>
                      </p:childTnLst>
                    </p:cTn>
                  </p:par>
                  <p:par>
                    <p:cTn id="63" fill="hold">
                      <p:stCondLst>
                        <p:cond delay="indefinite"/>
                      </p:stCondLst>
                      <p:childTnLst>
                        <p:par>
                          <p:cTn id="64" fill="hold">
                            <p:stCondLst>
                              <p:cond delay="0"/>
                            </p:stCondLst>
                            <p:childTnLst>
                              <p:par>
                                <p:cTn id="65" presetID="2" presetClass="entr" presetSubtype="6"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 calcmode="lin" valueType="num">
                                      <p:cBhvr additive="base">
                                        <p:cTn id="67" dur="500" fill="hold"/>
                                        <p:tgtEl>
                                          <p:spTgt spid="4"/>
                                        </p:tgtEl>
                                        <p:attrNameLst>
                                          <p:attrName>ppt_x</p:attrName>
                                        </p:attrNameLst>
                                      </p:cBhvr>
                                      <p:tavLst>
                                        <p:tav tm="0">
                                          <p:val>
                                            <p:strVal val="1+#ppt_w/2"/>
                                          </p:val>
                                        </p:tav>
                                        <p:tav tm="100000">
                                          <p:val>
                                            <p:strVal val="#ppt_x"/>
                                          </p:val>
                                        </p:tav>
                                      </p:tavLst>
                                    </p:anim>
                                    <p:anim calcmode="lin" valueType="num">
                                      <p:cBhvr additive="base">
                                        <p:cTn id="68" dur="500" fill="hold"/>
                                        <p:tgtEl>
                                          <p:spTgt spid="4"/>
                                        </p:tgtEl>
                                        <p:attrNameLst>
                                          <p:attrName>ppt_y</p:attrName>
                                        </p:attrNameLst>
                                      </p:cBhvr>
                                      <p:tavLst>
                                        <p:tav tm="0">
                                          <p:val>
                                            <p:strVal val="1+#ppt_h/2"/>
                                          </p:val>
                                        </p:tav>
                                        <p:tav tm="100000">
                                          <p:val>
                                            <p:strVal val="#ppt_y"/>
                                          </p:val>
                                        </p:tav>
                                      </p:tavLst>
                                    </p:anim>
                                  </p:childTnLst>
                                </p:cTn>
                              </p:par>
                            </p:childTnLst>
                          </p:cTn>
                        </p:par>
                        <p:par>
                          <p:cTn id="69" fill="hold">
                            <p:stCondLst>
                              <p:cond delay="500"/>
                            </p:stCondLst>
                            <p:childTnLst>
                              <p:par>
                                <p:cTn id="70" presetID="1" presetClass="entr" presetSubtype="0" fill="hold" grpId="0" nodeType="afterEffect">
                                  <p:stCondLst>
                                    <p:cond delay="0"/>
                                  </p:stCondLst>
                                  <p:childTnLst>
                                    <p:set>
                                      <p:cBhvr>
                                        <p:cTn id="71" dur="1" fill="hold">
                                          <p:stCondLst>
                                            <p:cond delay="0"/>
                                          </p:stCondLst>
                                        </p:cTn>
                                        <p:tgtEl>
                                          <p:spTgt spid="680004"/>
                                        </p:tgtEl>
                                        <p:attrNameLst>
                                          <p:attrName>style.visibility</p:attrName>
                                        </p:attrNameLst>
                                      </p:cBhvr>
                                      <p:to>
                                        <p:strVal val="visible"/>
                                      </p:to>
                                    </p:set>
                                  </p:childTnLst>
                                  <p:subTnLst>
                                    <p:set>
                                      <p:cBhvr override="childStyle">
                                        <p:cTn dur="1" fill="hold" display="0" masterRel="nextClick" afterEffect="1"/>
                                        <p:tgtEl>
                                          <p:spTgt spid="680004"/>
                                        </p:tgtEl>
                                        <p:attrNameLst>
                                          <p:attrName>style.visibility</p:attrName>
                                        </p:attrNameLst>
                                      </p:cBhvr>
                                      <p:to>
                                        <p:strVal val="hidden"/>
                                      </p:to>
                                    </p:set>
                                  </p:sub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0" nodeType="clickEffect">
                                  <p:stCondLst>
                                    <p:cond delay="0"/>
                                  </p:stCondLst>
                                  <p:childTnLst>
                                    <p:set>
                                      <p:cBhvr>
                                        <p:cTn id="75" dur="1" fill="hold">
                                          <p:stCondLst>
                                            <p:cond delay="0"/>
                                          </p:stCondLst>
                                        </p:cTn>
                                        <p:tgtEl>
                                          <p:spTgt spid="680005"/>
                                        </p:tgtEl>
                                        <p:attrNameLst>
                                          <p:attrName>style.visibility</p:attrName>
                                        </p:attrNameLst>
                                      </p:cBhvr>
                                      <p:to>
                                        <p:strVal val="visible"/>
                                      </p:to>
                                    </p:set>
                                  </p:childTnLst>
                                  <p:subTnLst>
                                    <p:set>
                                      <p:cBhvr override="childStyle">
                                        <p:cTn dur="1" fill="hold" display="0" masterRel="nextClick" afterEffect="1"/>
                                        <p:tgtEl>
                                          <p:spTgt spid="680005"/>
                                        </p:tgtEl>
                                        <p:attrNameLst>
                                          <p:attrName>style.visibility</p:attrName>
                                        </p:attrNameLst>
                                      </p:cBhvr>
                                      <p:to>
                                        <p:strVal val="hidden"/>
                                      </p:to>
                                    </p:set>
                                  </p:subTnLst>
                                </p:cTn>
                              </p:par>
                            </p:childTnLst>
                          </p:cTn>
                        </p:par>
                      </p:childTnLst>
                    </p:cTn>
                  </p:par>
                  <p:par>
                    <p:cTn id="76" fill="hold">
                      <p:stCondLst>
                        <p:cond delay="indefinite"/>
                      </p:stCondLst>
                      <p:childTnLst>
                        <p:par>
                          <p:cTn id="77" fill="hold">
                            <p:stCondLst>
                              <p:cond delay="0"/>
                            </p:stCondLst>
                            <p:childTnLst>
                              <p:par>
                                <p:cTn id="78" presetID="1" presetClass="exit" presetSubtype="0" fill="hold" nodeType="clickEffect">
                                  <p:stCondLst>
                                    <p:cond delay="0"/>
                                  </p:stCondLst>
                                  <p:childTnLst>
                                    <p:set>
                                      <p:cBhvr>
                                        <p:cTn id="79" dur="1" fill="hold">
                                          <p:stCondLst>
                                            <p:cond delay="0"/>
                                          </p:stCondLst>
                                        </p:cTn>
                                        <p:tgtEl>
                                          <p:spTgt spid="679950"/>
                                        </p:tgtEl>
                                        <p:attrNameLst>
                                          <p:attrName>style.visibility</p:attrName>
                                        </p:attrNameLst>
                                      </p:cBhvr>
                                      <p:to>
                                        <p:strVal val="hidden"/>
                                      </p:to>
                                    </p:set>
                                  </p:childTnLst>
                                </p:cTn>
                              </p:par>
                            </p:childTnLst>
                          </p:cTn>
                        </p:par>
                        <p:par>
                          <p:cTn id="80" fill="hold">
                            <p:stCondLst>
                              <p:cond delay="0"/>
                            </p:stCondLst>
                            <p:childTnLst>
                              <p:par>
                                <p:cTn id="81" presetID="1" presetClass="entr" presetSubtype="0" fill="hold" nodeType="afterEffect">
                                  <p:stCondLst>
                                    <p:cond delay="0"/>
                                  </p:stCondLst>
                                  <p:childTnLst>
                                    <p:set>
                                      <p:cBhvr>
                                        <p:cTn id="82" dur="1" fill="hold">
                                          <p:stCondLst>
                                            <p:cond delay="0"/>
                                          </p:stCondLst>
                                        </p:cTn>
                                        <p:tgtEl>
                                          <p:spTgt spid="680006"/>
                                        </p:tgtEl>
                                        <p:attrNameLst>
                                          <p:attrName>style.visibility</p:attrName>
                                        </p:attrNameLst>
                                      </p:cBhvr>
                                      <p:to>
                                        <p:strVal val="visible"/>
                                      </p:to>
                                    </p:set>
                                  </p:childTnLst>
                                </p:cTn>
                              </p:par>
                            </p:childTnLst>
                          </p:cTn>
                        </p:par>
                        <p:par>
                          <p:cTn id="83" fill="hold">
                            <p:stCondLst>
                              <p:cond delay="0"/>
                            </p:stCondLst>
                            <p:childTnLst>
                              <p:par>
                                <p:cTn id="84" presetID="1" presetClass="entr" presetSubtype="0" fill="hold" grpId="0" nodeType="afterEffect">
                                  <p:stCondLst>
                                    <p:cond delay="0"/>
                                  </p:stCondLst>
                                  <p:childTnLst>
                                    <p:set>
                                      <p:cBhvr>
                                        <p:cTn id="85" dur="1" fill="hold">
                                          <p:stCondLst>
                                            <p:cond delay="0"/>
                                          </p:stCondLst>
                                        </p:cTn>
                                        <p:tgtEl>
                                          <p:spTgt spid="680007"/>
                                        </p:tgtEl>
                                        <p:attrNameLst>
                                          <p:attrName>style.visibility</p:attrName>
                                        </p:attrNameLst>
                                      </p:cBhvr>
                                      <p:to>
                                        <p:strVal val="visible"/>
                                      </p:to>
                                    </p:set>
                                  </p:childTnLst>
                                  <p:subTnLst>
                                    <p:set>
                                      <p:cBhvr override="childStyle">
                                        <p:cTn dur="1" fill="hold" display="0" masterRel="nextClick" afterEffect="1"/>
                                        <p:tgtEl>
                                          <p:spTgt spid="680007"/>
                                        </p:tgtEl>
                                        <p:attrNameLst>
                                          <p:attrName>style.visibility</p:attrName>
                                        </p:attrNameLst>
                                      </p:cBhvr>
                                      <p:to>
                                        <p:strVal val="hidden"/>
                                      </p:to>
                                    </p:set>
                                  </p:subTnLst>
                                </p:cTn>
                              </p:par>
                            </p:childTnLst>
                          </p:cTn>
                        </p:par>
                      </p:childTnLst>
                    </p:cTn>
                  </p:par>
                  <p:par>
                    <p:cTn id="86" fill="hold">
                      <p:stCondLst>
                        <p:cond delay="indefinite"/>
                      </p:stCondLst>
                      <p:childTnLst>
                        <p:par>
                          <p:cTn id="87" fill="hold">
                            <p:stCondLst>
                              <p:cond delay="0"/>
                            </p:stCondLst>
                            <p:childTnLst>
                              <p:par>
                                <p:cTn id="88" presetID="1" presetClass="exit" presetSubtype="0" fill="hold" grpId="1" nodeType="clickEffect">
                                  <p:stCondLst>
                                    <p:cond delay="0"/>
                                  </p:stCondLst>
                                  <p:childTnLst>
                                    <p:set>
                                      <p:cBhvr>
                                        <p:cTn id="89" dur="1" fill="hold">
                                          <p:stCondLst>
                                            <p:cond delay="0"/>
                                          </p:stCondLst>
                                        </p:cTn>
                                        <p:tgtEl>
                                          <p:spTgt spid="680005"/>
                                        </p:tgtEl>
                                        <p:attrNameLst>
                                          <p:attrName>style.visibility</p:attrName>
                                        </p:attrNameLst>
                                      </p:cBhvr>
                                      <p:to>
                                        <p:strVal val="hidden"/>
                                      </p:to>
                                    </p:set>
                                  </p:childTnLst>
                                </p:cTn>
                              </p:par>
                              <p:par>
                                <p:cTn id="90" presetID="1" presetClass="exit" presetSubtype="0" fill="hold" grpId="1" nodeType="withEffect">
                                  <p:stCondLst>
                                    <p:cond delay="0"/>
                                  </p:stCondLst>
                                  <p:childTnLst>
                                    <p:set>
                                      <p:cBhvr>
                                        <p:cTn id="91" dur="1" fill="hold">
                                          <p:stCondLst>
                                            <p:cond delay="0"/>
                                          </p:stCondLst>
                                        </p:cTn>
                                        <p:tgtEl>
                                          <p:spTgt spid="680004"/>
                                        </p:tgtEl>
                                        <p:attrNameLst>
                                          <p:attrName>style.visibility</p:attrName>
                                        </p:attrNameLst>
                                      </p:cBhvr>
                                      <p:to>
                                        <p:strVal val="hidden"/>
                                      </p:to>
                                    </p:set>
                                  </p:childTnLst>
                                </p:cTn>
                              </p:par>
                            </p:childTnLst>
                          </p:cTn>
                        </p:par>
                        <p:par>
                          <p:cTn id="92" fill="hold">
                            <p:stCondLst>
                              <p:cond delay="0"/>
                            </p:stCondLst>
                            <p:childTnLst>
                              <p:par>
                                <p:cTn id="93" presetID="53" presetClass="exit" presetSubtype="0" fill="hold" nodeType="afterEffect">
                                  <p:stCondLst>
                                    <p:cond delay="0"/>
                                  </p:stCondLst>
                                  <p:childTnLst>
                                    <p:anim calcmode="lin" valueType="num">
                                      <p:cBhvr>
                                        <p:cTn id="94" dur="500"/>
                                        <p:tgtEl>
                                          <p:spTgt spid="4"/>
                                        </p:tgtEl>
                                        <p:attrNameLst>
                                          <p:attrName>ppt_w</p:attrName>
                                        </p:attrNameLst>
                                      </p:cBhvr>
                                      <p:tavLst>
                                        <p:tav tm="0">
                                          <p:val>
                                            <p:strVal val="ppt_w"/>
                                          </p:val>
                                        </p:tav>
                                        <p:tav tm="100000">
                                          <p:val>
                                            <p:fltVal val="0"/>
                                          </p:val>
                                        </p:tav>
                                      </p:tavLst>
                                    </p:anim>
                                    <p:anim calcmode="lin" valueType="num">
                                      <p:cBhvr>
                                        <p:cTn id="95" dur="500"/>
                                        <p:tgtEl>
                                          <p:spTgt spid="4"/>
                                        </p:tgtEl>
                                        <p:attrNameLst>
                                          <p:attrName>ppt_h</p:attrName>
                                        </p:attrNameLst>
                                      </p:cBhvr>
                                      <p:tavLst>
                                        <p:tav tm="0">
                                          <p:val>
                                            <p:strVal val="ppt_h"/>
                                          </p:val>
                                        </p:tav>
                                        <p:tav tm="100000">
                                          <p:val>
                                            <p:fltVal val="0"/>
                                          </p:val>
                                        </p:tav>
                                      </p:tavLst>
                                    </p:anim>
                                    <p:animEffect transition="out" filter="fade">
                                      <p:cBhvr>
                                        <p:cTn id="96" dur="500"/>
                                        <p:tgtEl>
                                          <p:spTgt spid="4"/>
                                        </p:tgtEl>
                                      </p:cBhvr>
                                    </p:animEffect>
                                    <p:set>
                                      <p:cBhvr>
                                        <p:cTn id="97" dur="1" fill="hold">
                                          <p:stCondLst>
                                            <p:cond delay="499"/>
                                          </p:stCondLst>
                                        </p:cTn>
                                        <p:tgtEl>
                                          <p:spTgt spid="4"/>
                                        </p:tgtEl>
                                        <p:attrNameLst>
                                          <p:attrName>style.visibility</p:attrName>
                                        </p:attrNameLst>
                                      </p:cBhvr>
                                      <p:to>
                                        <p:strVal val="hidden"/>
                                      </p:to>
                                    </p:set>
                                  </p:childTnLst>
                                </p:cTn>
                              </p:par>
                            </p:childTnLst>
                          </p:cTn>
                        </p:par>
                        <p:par>
                          <p:cTn id="98" fill="hold">
                            <p:stCondLst>
                              <p:cond delay="500"/>
                            </p:stCondLst>
                            <p:childTnLst>
                              <p:par>
                                <p:cTn id="99" presetID="1" presetClass="entr" presetSubtype="0" fill="hold" grpId="0" nodeType="afterEffect">
                                  <p:stCondLst>
                                    <p:cond delay="0"/>
                                  </p:stCondLst>
                                  <p:childTnLst>
                                    <p:set>
                                      <p:cBhvr>
                                        <p:cTn id="100" dur="1" fill="hold">
                                          <p:stCondLst>
                                            <p:cond delay="0"/>
                                          </p:stCondLst>
                                        </p:cTn>
                                        <p:tgtEl>
                                          <p:spTgt spid="680008"/>
                                        </p:tgtEl>
                                        <p:attrNameLst>
                                          <p:attrName>style.visibility</p:attrName>
                                        </p:attrNameLst>
                                      </p:cBhvr>
                                      <p:to>
                                        <p:strVal val="visible"/>
                                      </p:to>
                                    </p:set>
                                  </p:childTnLst>
                                  <p:subTnLst>
                                    <p:set>
                                      <p:cBhvr override="childStyle">
                                        <p:cTn dur="1" fill="hold" display="0" masterRel="nextClick" afterEffect="1"/>
                                        <p:tgtEl>
                                          <p:spTgt spid="680008"/>
                                        </p:tgtEl>
                                        <p:attrNameLst>
                                          <p:attrName>style.visibility</p:attrName>
                                        </p:attrNameLst>
                                      </p:cBhvr>
                                      <p:to>
                                        <p:strVal val="hidden"/>
                                      </p:to>
                                    </p:set>
                                  </p:sub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679949"/>
                                        </p:tgtEl>
                                        <p:attrNameLst>
                                          <p:attrName>style.visibility</p:attrName>
                                        </p:attrNameLst>
                                      </p:cBhvr>
                                      <p:to>
                                        <p:strVal val="hidden"/>
                                      </p:to>
                                    </p:set>
                                  </p:childTnLst>
                                </p:cTn>
                              </p:par>
                            </p:childTnLst>
                          </p:cTn>
                        </p:par>
                        <p:par>
                          <p:cTn id="105" fill="hold">
                            <p:stCondLst>
                              <p:cond delay="0"/>
                            </p:stCondLst>
                            <p:childTnLst>
                              <p:par>
                                <p:cTn id="106" presetID="1" presetClass="entr" presetSubtype="0" fill="hold" nodeType="afterEffect">
                                  <p:stCondLst>
                                    <p:cond delay="0"/>
                                  </p:stCondLst>
                                  <p:childTnLst>
                                    <p:set>
                                      <p:cBhvr>
                                        <p:cTn id="107" dur="1" fill="hold">
                                          <p:stCondLst>
                                            <p:cond delay="0"/>
                                          </p:stCondLst>
                                        </p:cTn>
                                        <p:tgtEl>
                                          <p:spTgt spid="680010"/>
                                        </p:tgtEl>
                                        <p:attrNameLst>
                                          <p:attrName>style.visibility</p:attrName>
                                        </p:attrNameLst>
                                      </p:cBhvr>
                                      <p:to>
                                        <p:strVal val="visible"/>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680009"/>
                                        </p:tgtEl>
                                        <p:attrNameLst>
                                          <p:attrName>style.visibility</p:attrName>
                                        </p:attrNameLst>
                                      </p:cBhvr>
                                      <p:to>
                                        <p:strVal val="visible"/>
                                      </p:to>
                                    </p:set>
                                  </p:childTnLst>
                                  <p:subTnLst>
                                    <p:set>
                                      <p:cBhvr override="childStyle">
                                        <p:cTn dur="1" fill="hold" display="0" masterRel="nextClick" afterEffect="1"/>
                                        <p:tgtEl>
                                          <p:spTgt spid="680009"/>
                                        </p:tgtEl>
                                        <p:attrNameLst>
                                          <p:attrName>style.visibility</p:attrName>
                                        </p:attrNameLst>
                                      </p:cBhvr>
                                      <p:to>
                                        <p:strVal val="hidden"/>
                                      </p:to>
                                    </p:set>
                                  </p:subTnLst>
                                </p:cTn>
                              </p:par>
                            </p:childTnLst>
                          </p:cTn>
                        </p:par>
                      </p:childTnLst>
                    </p:cTn>
                  </p:par>
                  <p:par>
                    <p:cTn id="111" fill="hold">
                      <p:stCondLst>
                        <p:cond delay="indefinite"/>
                      </p:stCondLst>
                      <p:childTnLst>
                        <p:par>
                          <p:cTn id="112" fill="hold">
                            <p:stCondLst>
                              <p:cond delay="0"/>
                            </p:stCondLst>
                            <p:childTnLst>
                              <p:par>
                                <p:cTn id="113" presetID="2" presetClass="entr" presetSubtype="6" fill="hold" nodeType="clickEffect">
                                  <p:stCondLst>
                                    <p:cond delay="0"/>
                                  </p:stCondLst>
                                  <p:childTnLst>
                                    <p:set>
                                      <p:cBhvr>
                                        <p:cTn id="114" dur="1" fill="hold">
                                          <p:stCondLst>
                                            <p:cond delay="0"/>
                                          </p:stCondLst>
                                        </p:cTn>
                                        <p:tgtEl>
                                          <p:spTgt spid="5"/>
                                        </p:tgtEl>
                                        <p:attrNameLst>
                                          <p:attrName>style.visibility</p:attrName>
                                        </p:attrNameLst>
                                      </p:cBhvr>
                                      <p:to>
                                        <p:strVal val="visible"/>
                                      </p:to>
                                    </p:set>
                                    <p:anim calcmode="lin" valueType="num">
                                      <p:cBhvr additive="base">
                                        <p:cTn id="115" dur="500" fill="hold"/>
                                        <p:tgtEl>
                                          <p:spTgt spid="5"/>
                                        </p:tgtEl>
                                        <p:attrNameLst>
                                          <p:attrName>ppt_x</p:attrName>
                                        </p:attrNameLst>
                                      </p:cBhvr>
                                      <p:tavLst>
                                        <p:tav tm="0">
                                          <p:val>
                                            <p:strVal val="1+#ppt_w/2"/>
                                          </p:val>
                                        </p:tav>
                                        <p:tav tm="100000">
                                          <p:val>
                                            <p:strVal val="#ppt_x"/>
                                          </p:val>
                                        </p:tav>
                                      </p:tavLst>
                                    </p:anim>
                                    <p:anim calcmode="lin" valueType="num">
                                      <p:cBhvr additive="base">
                                        <p:cTn id="116" dur="500" fill="hold"/>
                                        <p:tgtEl>
                                          <p:spTgt spid="5"/>
                                        </p:tgtEl>
                                        <p:attrNameLst>
                                          <p:attrName>ppt_y</p:attrName>
                                        </p:attrNameLst>
                                      </p:cBhvr>
                                      <p:tavLst>
                                        <p:tav tm="0">
                                          <p:val>
                                            <p:strVal val="1+#ppt_h/2"/>
                                          </p:val>
                                        </p:tav>
                                        <p:tav tm="100000">
                                          <p:val>
                                            <p:strVal val="#ppt_y"/>
                                          </p:val>
                                        </p:tav>
                                      </p:tavLst>
                                    </p:anim>
                                  </p:childTnLst>
                                </p:cTn>
                              </p:par>
                            </p:childTnLst>
                          </p:cTn>
                        </p:par>
                        <p:par>
                          <p:cTn id="117" fill="hold">
                            <p:stCondLst>
                              <p:cond delay="500"/>
                            </p:stCondLst>
                            <p:childTnLst>
                              <p:par>
                                <p:cTn id="118" presetID="1" presetClass="entr" presetSubtype="0" fill="hold" grpId="0" nodeType="afterEffect">
                                  <p:stCondLst>
                                    <p:cond delay="0"/>
                                  </p:stCondLst>
                                  <p:childTnLst>
                                    <p:set>
                                      <p:cBhvr>
                                        <p:cTn id="119" dur="1" fill="hold">
                                          <p:stCondLst>
                                            <p:cond delay="0"/>
                                          </p:stCondLst>
                                        </p:cTn>
                                        <p:tgtEl>
                                          <p:spTgt spid="680080"/>
                                        </p:tgtEl>
                                        <p:attrNameLst>
                                          <p:attrName>style.visibility</p:attrName>
                                        </p:attrNameLst>
                                      </p:cBhvr>
                                      <p:to>
                                        <p:strVal val="visible"/>
                                      </p:to>
                                    </p:set>
                                  </p:childTnLst>
                                  <p:subTnLst>
                                    <p:set>
                                      <p:cBhvr override="childStyle">
                                        <p:cTn dur="1" fill="hold" display="0" masterRel="nextClick" afterEffect="1"/>
                                        <p:tgtEl>
                                          <p:spTgt spid="680080"/>
                                        </p:tgtEl>
                                        <p:attrNameLst>
                                          <p:attrName>style.visibility</p:attrName>
                                        </p:attrNameLst>
                                      </p:cBhvr>
                                      <p:to>
                                        <p:strVal val="hidden"/>
                                      </p:to>
                                    </p:set>
                                  </p:subTnLst>
                                </p:cTn>
                              </p:par>
                            </p:childTnLst>
                          </p:cTn>
                        </p:par>
                      </p:childTnLst>
                    </p:cTn>
                  </p:par>
                  <p:par>
                    <p:cTn id="120" fill="hold">
                      <p:stCondLst>
                        <p:cond delay="indefinite"/>
                      </p:stCondLst>
                      <p:childTnLst>
                        <p:par>
                          <p:cTn id="121" fill="hold">
                            <p:stCondLst>
                              <p:cond delay="0"/>
                            </p:stCondLst>
                            <p:childTnLst>
                              <p:par>
                                <p:cTn id="122" presetID="1" presetClass="entr" presetSubtype="0" fill="hold" grpId="0" nodeType="clickEffect">
                                  <p:stCondLst>
                                    <p:cond delay="0"/>
                                  </p:stCondLst>
                                  <p:childTnLst>
                                    <p:set>
                                      <p:cBhvr>
                                        <p:cTn id="123" dur="1" fill="hold">
                                          <p:stCondLst>
                                            <p:cond delay="0"/>
                                          </p:stCondLst>
                                        </p:cTn>
                                        <p:tgtEl>
                                          <p:spTgt spid="680081"/>
                                        </p:tgtEl>
                                        <p:attrNameLst>
                                          <p:attrName>style.visibility</p:attrName>
                                        </p:attrNameLst>
                                      </p:cBhvr>
                                      <p:to>
                                        <p:strVal val="visible"/>
                                      </p:to>
                                    </p:set>
                                  </p:childTnLst>
                                  <p:subTnLst>
                                    <p:set>
                                      <p:cBhvr override="childStyle">
                                        <p:cTn dur="1" fill="hold" display="0" masterRel="nextClick" afterEffect="1"/>
                                        <p:tgtEl>
                                          <p:spTgt spid="680081"/>
                                        </p:tgtEl>
                                        <p:attrNameLst>
                                          <p:attrName>style.visibility</p:attrName>
                                        </p:attrNameLst>
                                      </p:cBhvr>
                                      <p:to>
                                        <p:strVal val="hidden"/>
                                      </p:to>
                                    </p:set>
                                  </p:subTnLst>
                                </p:cTn>
                              </p:par>
                            </p:childTnLst>
                          </p:cTn>
                        </p:par>
                      </p:childTnLst>
                    </p:cTn>
                  </p:par>
                  <p:par>
                    <p:cTn id="124" fill="hold">
                      <p:stCondLst>
                        <p:cond delay="indefinite"/>
                      </p:stCondLst>
                      <p:childTnLst>
                        <p:par>
                          <p:cTn id="125" fill="hold">
                            <p:stCondLst>
                              <p:cond delay="0"/>
                            </p:stCondLst>
                            <p:childTnLst>
                              <p:par>
                                <p:cTn id="126" presetID="1" presetClass="exit" presetSubtype="0" fill="hold" nodeType="clickEffect">
                                  <p:stCondLst>
                                    <p:cond delay="0"/>
                                  </p:stCondLst>
                                  <p:childTnLst>
                                    <p:set>
                                      <p:cBhvr>
                                        <p:cTn id="127" dur="1" fill="hold">
                                          <p:stCondLst>
                                            <p:cond delay="0"/>
                                          </p:stCondLst>
                                        </p:cTn>
                                        <p:tgtEl>
                                          <p:spTgt spid="680006"/>
                                        </p:tgtEl>
                                        <p:attrNameLst>
                                          <p:attrName>style.visibility</p:attrName>
                                        </p:attrNameLst>
                                      </p:cBhvr>
                                      <p:to>
                                        <p:strVal val="hidden"/>
                                      </p:to>
                                    </p:set>
                                  </p:childTnLst>
                                </p:cTn>
                              </p:par>
                            </p:childTnLst>
                          </p:cTn>
                        </p:par>
                        <p:par>
                          <p:cTn id="128" fill="hold">
                            <p:stCondLst>
                              <p:cond delay="0"/>
                            </p:stCondLst>
                            <p:childTnLst>
                              <p:par>
                                <p:cTn id="129" presetID="1" presetClass="entr" presetSubtype="0" fill="hold" nodeType="afterEffect">
                                  <p:stCondLst>
                                    <p:cond delay="0"/>
                                  </p:stCondLst>
                                  <p:childTnLst>
                                    <p:set>
                                      <p:cBhvr>
                                        <p:cTn id="130" dur="1" fill="hold">
                                          <p:stCondLst>
                                            <p:cond delay="0"/>
                                          </p:stCondLst>
                                        </p:cTn>
                                        <p:tgtEl>
                                          <p:spTgt spid="680084"/>
                                        </p:tgtEl>
                                        <p:attrNameLst>
                                          <p:attrName>style.visibility</p:attrName>
                                        </p:attrNameLst>
                                      </p:cBhvr>
                                      <p:to>
                                        <p:strVal val="visible"/>
                                      </p:to>
                                    </p:set>
                                  </p:childTnLst>
                                </p:cTn>
                              </p:par>
                            </p:childTnLst>
                          </p:cTn>
                        </p:par>
                        <p:par>
                          <p:cTn id="131" fill="hold">
                            <p:stCondLst>
                              <p:cond delay="0"/>
                            </p:stCondLst>
                            <p:childTnLst>
                              <p:par>
                                <p:cTn id="132" presetID="1" presetClass="entr" presetSubtype="0" fill="hold" grpId="0" nodeType="afterEffect">
                                  <p:stCondLst>
                                    <p:cond delay="0"/>
                                  </p:stCondLst>
                                  <p:childTnLst>
                                    <p:set>
                                      <p:cBhvr>
                                        <p:cTn id="133" dur="1" fill="hold">
                                          <p:stCondLst>
                                            <p:cond delay="0"/>
                                          </p:stCondLst>
                                        </p:cTn>
                                        <p:tgtEl>
                                          <p:spTgt spid="680082"/>
                                        </p:tgtEl>
                                        <p:attrNameLst>
                                          <p:attrName>style.visibility</p:attrName>
                                        </p:attrNameLst>
                                      </p:cBhvr>
                                      <p:to>
                                        <p:strVal val="visible"/>
                                      </p:to>
                                    </p:set>
                                  </p:childTnLst>
                                  <p:subTnLst>
                                    <p:set>
                                      <p:cBhvr override="childStyle">
                                        <p:cTn dur="1" fill="hold" display="0" masterRel="nextClick" afterEffect="1"/>
                                        <p:tgtEl>
                                          <p:spTgt spid="680082"/>
                                        </p:tgtEl>
                                        <p:attrNameLst>
                                          <p:attrName>style.visibility</p:attrName>
                                        </p:attrNameLst>
                                      </p:cBhvr>
                                      <p:to>
                                        <p:strVal val="hidden"/>
                                      </p:to>
                                    </p:set>
                                  </p:subTnLst>
                                </p:cTn>
                              </p:par>
                            </p:childTnLst>
                          </p:cTn>
                        </p:par>
                      </p:childTnLst>
                    </p:cTn>
                  </p:par>
                  <p:par>
                    <p:cTn id="134" fill="hold">
                      <p:stCondLst>
                        <p:cond delay="indefinite"/>
                      </p:stCondLst>
                      <p:childTnLst>
                        <p:par>
                          <p:cTn id="135" fill="hold">
                            <p:stCondLst>
                              <p:cond delay="0"/>
                            </p:stCondLst>
                            <p:childTnLst>
                              <p:par>
                                <p:cTn id="136" presetID="1" presetClass="exit" presetSubtype="0" fill="hold" grpId="1" nodeType="clickEffect">
                                  <p:stCondLst>
                                    <p:cond delay="0"/>
                                  </p:stCondLst>
                                  <p:childTnLst>
                                    <p:set>
                                      <p:cBhvr>
                                        <p:cTn id="137" dur="1" fill="hold">
                                          <p:stCondLst>
                                            <p:cond delay="0"/>
                                          </p:stCondLst>
                                        </p:cTn>
                                        <p:tgtEl>
                                          <p:spTgt spid="680081"/>
                                        </p:tgtEl>
                                        <p:attrNameLst>
                                          <p:attrName>style.visibility</p:attrName>
                                        </p:attrNameLst>
                                      </p:cBhvr>
                                      <p:to>
                                        <p:strVal val="hidden"/>
                                      </p:to>
                                    </p:set>
                                  </p:childTnLst>
                                </p:cTn>
                              </p:par>
                              <p:par>
                                <p:cTn id="138" presetID="1" presetClass="exit" presetSubtype="0" fill="hold" grpId="1" nodeType="withEffect">
                                  <p:stCondLst>
                                    <p:cond delay="0"/>
                                  </p:stCondLst>
                                  <p:childTnLst>
                                    <p:set>
                                      <p:cBhvr>
                                        <p:cTn id="139" dur="1" fill="hold">
                                          <p:stCondLst>
                                            <p:cond delay="0"/>
                                          </p:stCondLst>
                                        </p:cTn>
                                        <p:tgtEl>
                                          <p:spTgt spid="680080"/>
                                        </p:tgtEl>
                                        <p:attrNameLst>
                                          <p:attrName>style.visibility</p:attrName>
                                        </p:attrNameLst>
                                      </p:cBhvr>
                                      <p:to>
                                        <p:strVal val="hidden"/>
                                      </p:to>
                                    </p:set>
                                  </p:childTnLst>
                                </p:cTn>
                              </p:par>
                            </p:childTnLst>
                          </p:cTn>
                        </p:par>
                        <p:par>
                          <p:cTn id="140" fill="hold">
                            <p:stCondLst>
                              <p:cond delay="0"/>
                            </p:stCondLst>
                            <p:childTnLst>
                              <p:par>
                                <p:cTn id="141" presetID="53" presetClass="exit" presetSubtype="0" fill="hold" nodeType="afterEffect">
                                  <p:stCondLst>
                                    <p:cond delay="0"/>
                                  </p:stCondLst>
                                  <p:childTnLst>
                                    <p:anim calcmode="lin" valueType="num">
                                      <p:cBhvr>
                                        <p:cTn id="142" dur="500"/>
                                        <p:tgtEl>
                                          <p:spTgt spid="5"/>
                                        </p:tgtEl>
                                        <p:attrNameLst>
                                          <p:attrName>ppt_w</p:attrName>
                                        </p:attrNameLst>
                                      </p:cBhvr>
                                      <p:tavLst>
                                        <p:tav tm="0">
                                          <p:val>
                                            <p:strVal val="ppt_w"/>
                                          </p:val>
                                        </p:tav>
                                        <p:tav tm="100000">
                                          <p:val>
                                            <p:fltVal val="0"/>
                                          </p:val>
                                        </p:tav>
                                      </p:tavLst>
                                    </p:anim>
                                    <p:anim calcmode="lin" valueType="num">
                                      <p:cBhvr>
                                        <p:cTn id="143" dur="500"/>
                                        <p:tgtEl>
                                          <p:spTgt spid="5"/>
                                        </p:tgtEl>
                                        <p:attrNameLst>
                                          <p:attrName>ppt_h</p:attrName>
                                        </p:attrNameLst>
                                      </p:cBhvr>
                                      <p:tavLst>
                                        <p:tav tm="0">
                                          <p:val>
                                            <p:strVal val="ppt_h"/>
                                          </p:val>
                                        </p:tav>
                                        <p:tav tm="100000">
                                          <p:val>
                                            <p:fltVal val="0"/>
                                          </p:val>
                                        </p:tav>
                                      </p:tavLst>
                                    </p:anim>
                                    <p:animEffect transition="out" filter="fade">
                                      <p:cBhvr>
                                        <p:cTn id="144" dur="500"/>
                                        <p:tgtEl>
                                          <p:spTgt spid="5"/>
                                        </p:tgtEl>
                                      </p:cBhvr>
                                    </p:animEffect>
                                    <p:set>
                                      <p:cBhvr>
                                        <p:cTn id="145" dur="1" fill="hold">
                                          <p:stCondLst>
                                            <p:cond delay="499"/>
                                          </p:stCondLst>
                                        </p:cTn>
                                        <p:tgtEl>
                                          <p:spTgt spid="5"/>
                                        </p:tgtEl>
                                        <p:attrNameLst>
                                          <p:attrName>style.visibility</p:attrName>
                                        </p:attrNameLst>
                                      </p:cBhvr>
                                      <p:to>
                                        <p:strVal val="hidden"/>
                                      </p:to>
                                    </p:set>
                                  </p:childTnLst>
                                </p:cTn>
                              </p:par>
                            </p:childTnLst>
                          </p:cTn>
                        </p:par>
                        <p:par>
                          <p:cTn id="146" fill="hold">
                            <p:stCondLst>
                              <p:cond delay="500"/>
                            </p:stCondLst>
                            <p:childTnLst>
                              <p:par>
                                <p:cTn id="147" presetID="1" presetClass="entr" presetSubtype="0" fill="hold" grpId="0" nodeType="afterEffect">
                                  <p:stCondLst>
                                    <p:cond delay="0"/>
                                  </p:stCondLst>
                                  <p:childTnLst>
                                    <p:set>
                                      <p:cBhvr>
                                        <p:cTn id="148" dur="1" fill="hold">
                                          <p:stCondLst>
                                            <p:cond delay="0"/>
                                          </p:stCondLst>
                                        </p:cTn>
                                        <p:tgtEl>
                                          <p:spTgt spid="680085"/>
                                        </p:tgtEl>
                                        <p:attrNameLst>
                                          <p:attrName>style.visibility</p:attrName>
                                        </p:attrNameLst>
                                      </p:cBhvr>
                                      <p:to>
                                        <p:strVal val="visible"/>
                                      </p:to>
                                    </p:set>
                                  </p:childTnLst>
                                  <p:subTnLst>
                                    <p:set>
                                      <p:cBhvr override="childStyle">
                                        <p:cTn dur="1" fill="hold" display="0" masterRel="nextClick" afterEffect="1"/>
                                        <p:tgtEl>
                                          <p:spTgt spid="680085"/>
                                        </p:tgtEl>
                                        <p:attrNameLst>
                                          <p:attrName>style.visibility</p:attrName>
                                        </p:attrNameLst>
                                      </p:cBhvr>
                                      <p:to>
                                        <p:strVal val="hidden"/>
                                      </p:to>
                                    </p:set>
                                  </p:subTnLst>
                                </p:cTn>
                              </p:par>
                            </p:childTnLst>
                          </p:cTn>
                        </p:par>
                      </p:childTnLst>
                    </p:cTn>
                  </p:par>
                  <p:par>
                    <p:cTn id="149" fill="hold">
                      <p:stCondLst>
                        <p:cond delay="indefinite"/>
                      </p:stCondLst>
                      <p:childTnLst>
                        <p:par>
                          <p:cTn id="150" fill="hold">
                            <p:stCondLst>
                              <p:cond delay="0"/>
                            </p:stCondLst>
                            <p:childTnLst>
                              <p:par>
                                <p:cTn id="151" presetID="53" presetClass="exit" presetSubtype="0" fill="hold" nodeType="clickEffect">
                                  <p:stCondLst>
                                    <p:cond delay="0"/>
                                  </p:stCondLst>
                                  <p:childTnLst>
                                    <p:anim calcmode="lin" valueType="num">
                                      <p:cBhvr>
                                        <p:cTn id="152" dur="500"/>
                                        <p:tgtEl>
                                          <p:spTgt spid="3"/>
                                        </p:tgtEl>
                                        <p:attrNameLst>
                                          <p:attrName>ppt_w</p:attrName>
                                        </p:attrNameLst>
                                      </p:cBhvr>
                                      <p:tavLst>
                                        <p:tav tm="0">
                                          <p:val>
                                            <p:strVal val="ppt_w"/>
                                          </p:val>
                                        </p:tav>
                                        <p:tav tm="100000">
                                          <p:val>
                                            <p:fltVal val="0"/>
                                          </p:val>
                                        </p:tav>
                                      </p:tavLst>
                                    </p:anim>
                                    <p:anim calcmode="lin" valueType="num">
                                      <p:cBhvr>
                                        <p:cTn id="153" dur="500"/>
                                        <p:tgtEl>
                                          <p:spTgt spid="3"/>
                                        </p:tgtEl>
                                        <p:attrNameLst>
                                          <p:attrName>ppt_h</p:attrName>
                                        </p:attrNameLst>
                                      </p:cBhvr>
                                      <p:tavLst>
                                        <p:tav tm="0">
                                          <p:val>
                                            <p:strVal val="ppt_h"/>
                                          </p:val>
                                        </p:tav>
                                        <p:tav tm="100000">
                                          <p:val>
                                            <p:fltVal val="0"/>
                                          </p:val>
                                        </p:tav>
                                      </p:tavLst>
                                    </p:anim>
                                    <p:animEffect transition="out" filter="fade">
                                      <p:cBhvr>
                                        <p:cTn id="154" dur="500"/>
                                        <p:tgtEl>
                                          <p:spTgt spid="3"/>
                                        </p:tgtEl>
                                      </p:cBhvr>
                                    </p:animEffect>
                                    <p:set>
                                      <p:cBhvr>
                                        <p:cTn id="155" dur="1" fill="hold">
                                          <p:stCondLst>
                                            <p:cond delay="499"/>
                                          </p:stCondLst>
                                        </p:cTn>
                                        <p:tgtEl>
                                          <p:spTgt spid="3"/>
                                        </p:tgtEl>
                                        <p:attrNameLst>
                                          <p:attrName>style.visibility</p:attrName>
                                        </p:attrNameLst>
                                      </p:cBhvr>
                                      <p:to>
                                        <p:strVal val="hidden"/>
                                      </p:to>
                                    </p:set>
                                  </p:childTnLst>
                                </p:cTn>
                              </p:par>
                            </p:childTnLst>
                          </p:cTn>
                        </p:par>
                        <p:par>
                          <p:cTn id="156" fill="hold">
                            <p:stCondLst>
                              <p:cond delay="500"/>
                            </p:stCondLst>
                            <p:childTnLst>
                              <p:par>
                                <p:cTn id="157" presetID="1" presetClass="entr" presetSubtype="0" fill="hold" grpId="0" nodeType="afterEffect">
                                  <p:stCondLst>
                                    <p:cond delay="0"/>
                                  </p:stCondLst>
                                  <p:childTnLst>
                                    <p:set>
                                      <p:cBhvr>
                                        <p:cTn id="158" dur="1" fill="hold">
                                          <p:stCondLst>
                                            <p:cond delay="0"/>
                                          </p:stCondLst>
                                        </p:cTn>
                                        <p:tgtEl>
                                          <p:spTgt spid="680089"/>
                                        </p:tgtEl>
                                        <p:attrNameLst>
                                          <p:attrName>style.visibility</p:attrName>
                                        </p:attrNameLst>
                                      </p:cBhvr>
                                      <p:to>
                                        <p:strVal val="visible"/>
                                      </p:to>
                                    </p:set>
                                  </p:childTnLst>
                                  <p:subTnLst>
                                    <p:set>
                                      <p:cBhvr override="childStyle">
                                        <p:cTn dur="1" fill="hold" display="0" masterRel="nextClick" afterEffect="1"/>
                                        <p:tgtEl>
                                          <p:spTgt spid="680089"/>
                                        </p:tgtEl>
                                        <p:attrNameLst>
                                          <p:attrName>style.visibility</p:attrName>
                                        </p:attrNameLst>
                                      </p:cBhvr>
                                      <p:to>
                                        <p:strVal val="hidden"/>
                                      </p:to>
                                    </p:set>
                                  </p:subTnLst>
                                </p:cTn>
                              </p:par>
                            </p:childTnLst>
                          </p:cTn>
                        </p:par>
                      </p:childTnLst>
                    </p:cTn>
                  </p:par>
                  <p:par>
                    <p:cTn id="159" fill="hold">
                      <p:stCondLst>
                        <p:cond delay="indefinite"/>
                      </p:stCondLst>
                      <p:childTnLst>
                        <p:par>
                          <p:cTn id="160" fill="hold">
                            <p:stCondLst>
                              <p:cond delay="0"/>
                            </p:stCondLst>
                            <p:childTnLst>
                              <p:par>
                                <p:cTn id="161" presetID="1" presetClass="exit" presetSubtype="0" fill="hold" nodeType="clickEffect">
                                  <p:stCondLst>
                                    <p:cond delay="0"/>
                                  </p:stCondLst>
                                  <p:childTnLst>
                                    <p:set>
                                      <p:cBhvr>
                                        <p:cTn id="162" dur="1" fill="hold">
                                          <p:stCondLst>
                                            <p:cond delay="0"/>
                                          </p:stCondLst>
                                        </p:cTn>
                                        <p:tgtEl>
                                          <p:spTgt spid="679948"/>
                                        </p:tgtEl>
                                        <p:attrNameLst>
                                          <p:attrName>style.visibility</p:attrName>
                                        </p:attrNameLst>
                                      </p:cBhvr>
                                      <p:to>
                                        <p:strVal val="hidden"/>
                                      </p:to>
                                    </p:set>
                                  </p:childTnLst>
                                </p:cTn>
                              </p:par>
                            </p:childTnLst>
                          </p:cTn>
                        </p:par>
                        <p:par>
                          <p:cTn id="163" fill="hold">
                            <p:stCondLst>
                              <p:cond delay="0"/>
                            </p:stCondLst>
                            <p:childTnLst>
                              <p:par>
                                <p:cTn id="164" presetID="1" presetClass="entr" presetSubtype="0" fill="hold" nodeType="afterEffect">
                                  <p:stCondLst>
                                    <p:cond delay="0"/>
                                  </p:stCondLst>
                                  <p:childTnLst>
                                    <p:set>
                                      <p:cBhvr>
                                        <p:cTn id="165" dur="1" fill="hold">
                                          <p:stCondLst>
                                            <p:cond delay="0"/>
                                          </p:stCondLst>
                                        </p:cTn>
                                        <p:tgtEl>
                                          <p:spTgt spid="680091"/>
                                        </p:tgtEl>
                                        <p:attrNameLst>
                                          <p:attrName>style.visibility</p:attrName>
                                        </p:attrNameLst>
                                      </p:cBhvr>
                                      <p:to>
                                        <p:strVal val="visible"/>
                                      </p:to>
                                    </p:set>
                                  </p:childTnLst>
                                </p:cTn>
                              </p:par>
                            </p:childTnLst>
                          </p:cTn>
                        </p:par>
                        <p:par>
                          <p:cTn id="166" fill="hold">
                            <p:stCondLst>
                              <p:cond delay="0"/>
                            </p:stCondLst>
                            <p:childTnLst>
                              <p:par>
                                <p:cTn id="167" presetID="1" presetClass="entr" presetSubtype="0" fill="hold" grpId="0" nodeType="afterEffect">
                                  <p:stCondLst>
                                    <p:cond delay="0"/>
                                  </p:stCondLst>
                                  <p:childTnLst>
                                    <p:set>
                                      <p:cBhvr>
                                        <p:cTn id="168" dur="1" fill="hold">
                                          <p:stCondLst>
                                            <p:cond delay="0"/>
                                          </p:stCondLst>
                                        </p:cTn>
                                        <p:tgtEl>
                                          <p:spTgt spid="680090"/>
                                        </p:tgtEl>
                                        <p:attrNameLst>
                                          <p:attrName>style.visibility</p:attrName>
                                        </p:attrNameLst>
                                      </p:cBhvr>
                                      <p:to>
                                        <p:strVal val="visible"/>
                                      </p:to>
                                    </p:set>
                                  </p:childTnLst>
                                  <p:subTnLst>
                                    <p:set>
                                      <p:cBhvr override="childStyle">
                                        <p:cTn dur="1" fill="hold" display="0" masterRel="nextClick" afterEffect="1"/>
                                        <p:tgtEl>
                                          <p:spTgt spid="680090"/>
                                        </p:tgtEl>
                                        <p:attrNameLst>
                                          <p:attrName>style.visibility</p:attrName>
                                        </p:attrNameLst>
                                      </p:cBhvr>
                                      <p:to>
                                        <p:strVal val="hidden"/>
                                      </p:to>
                                    </p:set>
                                  </p:subTnLst>
                                </p:cTn>
                              </p:par>
                            </p:childTnLst>
                          </p:cTn>
                        </p:par>
                      </p:childTnLst>
                    </p:cTn>
                  </p:par>
                  <p:par>
                    <p:cTn id="169" fill="hold">
                      <p:stCondLst>
                        <p:cond delay="indefinite"/>
                      </p:stCondLst>
                      <p:childTnLst>
                        <p:par>
                          <p:cTn id="170" fill="hold">
                            <p:stCondLst>
                              <p:cond delay="0"/>
                            </p:stCondLst>
                            <p:childTnLst>
                              <p:par>
                                <p:cTn id="171" presetID="2" presetClass="entr" presetSubtype="6" fill="hold" nodeType="clickEffect">
                                  <p:stCondLst>
                                    <p:cond delay="0"/>
                                  </p:stCondLst>
                                  <p:childTnLst>
                                    <p:set>
                                      <p:cBhvr>
                                        <p:cTn id="172" dur="1" fill="hold">
                                          <p:stCondLst>
                                            <p:cond delay="0"/>
                                          </p:stCondLst>
                                        </p:cTn>
                                        <p:tgtEl>
                                          <p:spTgt spid="6"/>
                                        </p:tgtEl>
                                        <p:attrNameLst>
                                          <p:attrName>style.visibility</p:attrName>
                                        </p:attrNameLst>
                                      </p:cBhvr>
                                      <p:to>
                                        <p:strVal val="visible"/>
                                      </p:to>
                                    </p:set>
                                    <p:anim calcmode="lin" valueType="num">
                                      <p:cBhvr additive="base">
                                        <p:cTn id="173" dur="500" fill="hold"/>
                                        <p:tgtEl>
                                          <p:spTgt spid="6"/>
                                        </p:tgtEl>
                                        <p:attrNameLst>
                                          <p:attrName>ppt_x</p:attrName>
                                        </p:attrNameLst>
                                      </p:cBhvr>
                                      <p:tavLst>
                                        <p:tav tm="0">
                                          <p:val>
                                            <p:strVal val="1+#ppt_w/2"/>
                                          </p:val>
                                        </p:tav>
                                        <p:tav tm="100000">
                                          <p:val>
                                            <p:strVal val="#ppt_x"/>
                                          </p:val>
                                        </p:tav>
                                      </p:tavLst>
                                    </p:anim>
                                    <p:anim calcmode="lin" valueType="num">
                                      <p:cBhvr additive="base">
                                        <p:cTn id="174" dur="500" fill="hold"/>
                                        <p:tgtEl>
                                          <p:spTgt spid="6"/>
                                        </p:tgtEl>
                                        <p:attrNameLst>
                                          <p:attrName>ppt_y</p:attrName>
                                        </p:attrNameLst>
                                      </p:cBhvr>
                                      <p:tavLst>
                                        <p:tav tm="0">
                                          <p:val>
                                            <p:strVal val="1+#ppt_h/2"/>
                                          </p:val>
                                        </p:tav>
                                        <p:tav tm="100000">
                                          <p:val>
                                            <p:strVal val="#ppt_y"/>
                                          </p:val>
                                        </p:tav>
                                      </p:tavLst>
                                    </p:anim>
                                  </p:childTnLst>
                                </p:cTn>
                              </p:par>
                            </p:childTnLst>
                          </p:cTn>
                        </p:par>
                        <p:par>
                          <p:cTn id="175" fill="hold">
                            <p:stCondLst>
                              <p:cond delay="500"/>
                            </p:stCondLst>
                            <p:childTnLst>
                              <p:par>
                                <p:cTn id="176" presetID="1" presetClass="entr" presetSubtype="0" fill="hold" grpId="0" nodeType="afterEffect">
                                  <p:stCondLst>
                                    <p:cond delay="0"/>
                                  </p:stCondLst>
                                  <p:childTnLst>
                                    <p:set>
                                      <p:cBhvr>
                                        <p:cTn id="177" dur="1" fill="hold">
                                          <p:stCondLst>
                                            <p:cond delay="0"/>
                                          </p:stCondLst>
                                        </p:cTn>
                                        <p:tgtEl>
                                          <p:spTgt spid="680107"/>
                                        </p:tgtEl>
                                        <p:attrNameLst>
                                          <p:attrName>style.visibility</p:attrName>
                                        </p:attrNameLst>
                                      </p:cBhvr>
                                      <p:to>
                                        <p:strVal val="visible"/>
                                      </p:to>
                                    </p:set>
                                  </p:childTnLst>
                                  <p:subTnLst>
                                    <p:set>
                                      <p:cBhvr override="childStyle">
                                        <p:cTn dur="1" fill="hold" display="0" masterRel="nextClick" afterEffect="1"/>
                                        <p:tgtEl>
                                          <p:spTgt spid="680107"/>
                                        </p:tgtEl>
                                        <p:attrNameLst>
                                          <p:attrName>style.visibility</p:attrName>
                                        </p:attrNameLst>
                                      </p:cBhvr>
                                      <p:to>
                                        <p:strVal val="hidden"/>
                                      </p:to>
                                    </p:set>
                                  </p:subTnLst>
                                </p:cTn>
                              </p:par>
                            </p:childTnLst>
                          </p:cTn>
                        </p:par>
                      </p:childTnLst>
                    </p:cTn>
                  </p:par>
                  <p:par>
                    <p:cTn id="178" fill="hold">
                      <p:stCondLst>
                        <p:cond delay="indefinite"/>
                      </p:stCondLst>
                      <p:childTnLst>
                        <p:par>
                          <p:cTn id="179" fill="hold">
                            <p:stCondLst>
                              <p:cond delay="0"/>
                            </p:stCondLst>
                            <p:childTnLst>
                              <p:par>
                                <p:cTn id="180" presetID="1" presetClass="entr" presetSubtype="0" fill="hold" grpId="0" nodeType="clickEffect">
                                  <p:stCondLst>
                                    <p:cond delay="0"/>
                                  </p:stCondLst>
                                  <p:childTnLst>
                                    <p:set>
                                      <p:cBhvr>
                                        <p:cTn id="181" dur="1" fill="hold">
                                          <p:stCondLst>
                                            <p:cond delay="0"/>
                                          </p:stCondLst>
                                        </p:cTn>
                                        <p:tgtEl>
                                          <p:spTgt spid="680108"/>
                                        </p:tgtEl>
                                        <p:attrNameLst>
                                          <p:attrName>style.visibility</p:attrName>
                                        </p:attrNameLst>
                                      </p:cBhvr>
                                      <p:to>
                                        <p:strVal val="visible"/>
                                      </p:to>
                                    </p:set>
                                  </p:childTnLst>
                                  <p:subTnLst>
                                    <p:set>
                                      <p:cBhvr override="childStyle">
                                        <p:cTn dur="1" fill="hold" display="0" masterRel="nextClick" afterEffect="1"/>
                                        <p:tgtEl>
                                          <p:spTgt spid="680108"/>
                                        </p:tgtEl>
                                        <p:attrNameLst>
                                          <p:attrName>style.visibility</p:attrName>
                                        </p:attrNameLst>
                                      </p:cBhvr>
                                      <p:to>
                                        <p:strVal val="hidden"/>
                                      </p:to>
                                    </p:set>
                                  </p:subTnLst>
                                </p:cTn>
                              </p:par>
                            </p:childTnLst>
                          </p:cTn>
                        </p:par>
                      </p:childTnLst>
                    </p:cTn>
                  </p:par>
                  <p:par>
                    <p:cTn id="182" fill="hold">
                      <p:stCondLst>
                        <p:cond delay="indefinite"/>
                      </p:stCondLst>
                      <p:childTnLst>
                        <p:par>
                          <p:cTn id="183" fill="hold">
                            <p:stCondLst>
                              <p:cond delay="0"/>
                            </p:stCondLst>
                            <p:childTnLst>
                              <p:par>
                                <p:cTn id="184" presetID="2" presetClass="entr" presetSubtype="6" fill="hold" nodeType="clickEffect">
                                  <p:stCondLst>
                                    <p:cond delay="0"/>
                                  </p:stCondLst>
                                  <p:childTnLst>
                                    <p:set>
                                      <p:cBhvr>
                                        <p:cTn id="185" dur="1" fill="hold">
                                          <p:stCondLst>
                                            <p:cond delay="0"/>
                                          </p:stCondLst>
                                        </p:cTn>
                                        <p:tgtEl>
                                          <p:spTgt spid="7"/>
                                        </p:tgtEl>
                                        <p:attrNameLst>
                                          <p:attrName>style.visibility</p:attrName>
                                        </p:attrNameLst>
                                      </p:cBhvr>
                                      <p:to>
                                        <p:strVal val="visible"/>
                                      </p:to>
                                    </p:set>
                                    <p:anim calcmode="lin" valueType="num">
                                      <p:cBhvr additive="base">
                                        <p:cTn id="186" dur="500" fill="hold"/>
                                        <p:tgtEl>
                                          <p:spTgt spid="7"/>
                                        </p:tgtEl>
                                        <p:attrNameLst>
                                          <p:attrName>ppt_x</p:attrName>
                                        </p:attrNameLst>
                                      </p:cBhvr>
                                      <p:tavLst>
                                        <p:tav tm="0">
                                          <p:val>
                                            <p:strVal val="1+#ppt_w/2"/>
                                          </p:val>
                                        </p:tav>
                                        <p:tav tm="100000">
                                          <p:val>
                                            <p:strVal val="#ppt_x"/>
                                          </p:val>
                                        </p:tav>
                                      </p:tavLst>
                                    </p:anim>
                                    <p:anim calcmode="lin" valueType="num">
                                      <p:cBhvr additive="base">
                                        <p:cTn id="187" dur="500" fill="hold"/>
                                        <p:tgtEl>
                                          <p:spTgt spid="7"/>
                                        </p:tgtEl>
                                        <p:attrNameLst>
                                          <p:attrName>ppt_y</p:attrName>
                                        </p:attrNameLst>
                                      </p:cBhvr>
                                      <p:tavLst>
                                        <p:tav tm="0">
                                          <p:val>
                                            <p:strVal val="1+#ppt_h/2"/>
                                          </p:val>
                                        </p:tav>
                                        <p:tav tm="100000">
                                          <p:val>
                                            <p:strVal val="#ppt_y"/>
                                          </p:val>
                                        </p:tav>
                                      </p:tavLst>
                                    </p:anim>
                                  </p:childTnLst>
                                </p:cTn>
                              </p:par>
                            </p:childTnLst>
                          </p:cTn>
                        </p:par>
                        <p:par>
                          <p:cTn id="188" fill="hold">
                            <p:stCondLst>
                              <p:cond delay="500"/>
                            </p:stCondLst>
                            <p:childTnLst>
                              <p:par>
                                <p:cTn id="189" presetID="1" presetClass="entr" presetSubtype="0" fill="hold" grpId="0" nodeType="afterEffect">
                                  <p:stCondLst>
                                    <p:cond delay="0"/>
                                  </p:stCondLst>
                                  <p:childTnLst>
                                    <p:set>
                                      <p:cBhvr>
                                        <p:cTn id="190" dur="1" fill="hold">
                                          <p:stCondLst>
                                            <p:cond delay="0"/>
                                          </p:stCondLst>
                                        </p:cTn>
                                        <p:tgtEl>
                                          <p:spTgt spid="680126"/>
                                        </p:tgtEl>
                                        <p:attrNameLst>
                                          <p:attrName>style.visibility</p:attrName>
                                        </p:attrNameLst>
                                      </p:cBhvr>
                                      <p:to>
                                        <p:strVal val="visible"/>
                                      </p:to>
                                    </p:set>
                                  </p:childTnLst>
                                  <p:subTnLst>
                                    <p:set>
                                      <p:cBhvr override="childStyle">
                                        <p:cTn dur="1" fill="hold" display="0" masterRel="nextClick" afterEffect="1"/>
                                        <p:tgtEl>
                                          <p:spTgt spid="680126"/>
                                        </p:tgtEl>
                                        <p:attrNameLst>
                                          <p:attrName>style.visibility</p:attrName>
                                        </p:attrNameLst>
                                      </p:cBhvr>
                                      <p:to>
                                        <p:strVal val="hidden"/>
                                      </p:to>
                                    </p:set>
                                  </p:subTnLst>
                                </p:cTn>
                              </p:par>
                            </p:childTnLst>
                          </p:cTn>
                        </p:par>
                      </p:childTnLst>
                    </p:cTn>
                  </p:par>
                  <p:par>
                    <p:cTn id="191" fill="hold">
                      <p:stCondLst>
                        <p:cond delay="indefinite"/>
                      </p:stCondLst>
                      <p:childTnLst>
                        <p:par>
                          <p:cTn id="192" fill="hold">
                            <p:stCondLst>
                              <p:cond delay="0"/>
                            </p:stCondLst>
                            <p:childTnLst>
                              <p:par>
                                <p:cTn id="193" presetID="1" presetClass="entr" presetSubtype="0" fill="hold" grpId="0" nodeType="clickEffect">
                                  <p:stCondLst>
                                    <p:cond delay="0"/>
                                  </p:stCondLst>
                                  <p:childTnLst>
                                    <p:set>
                                      <p:cBhvr>
                                        <p:cTn id="194" dur="1" fill="hold">
                                          <p:stCondLst>
                                            <p:cond delay="0"/>
                                          </p:stCondLst>
                                        </p:cTn>
                                        <p:tgtEl>
                                          <p:spTgt spid="680127"/>
                                        </p:tgtEl>
                                        <p:attrNameLst>
                                          <p:attrName>style.visibility</p:attrName>
                                        </p:attrNameLst>
                                      </p:cBhvr>
                                      <p:to>
                                        <p:strVal val="visible"/>
                                      </p:to>
                                    </p:set>
                                  </p:childTnLst>
                                  <p:subTnLst>
                                    <p:set>
                                      <p:cBhvr override="childStyle">
                                        <p:cTn dur="1" fill="hold" display="0" masterRel="nextClick" afterEffect="1"/>
                                        <p:tgtEl>
                                          <p:spTgt spid="680127"/>
                                        </p:tgtEl>
                                        <p:attrNameLst>
                                          <p:attrName>style.visibility</p:attrName>
                                        </p:attrNameLst>
                                      </p:cBhvr>
                                      <p:to>
                                        <p:strVal val="hidden"/>
                                      </p:to>
                                    </p:set>
                                  </p:subTnLst>
                                </p:cTn>
                              </p:par>
                            </p:childTnLst>
                          </p:cTn>
                        </p:par>
                      </p:childTnLst>
                    </p:cTn>
                  </p:par>
                  <p:par>
                    <p:cTn id="195" fill="hold">
                      <p:stCondLst>
                        <p:cond delay="indefinite"/>
                      </p:stCondLst>
                      <p:childTnLst>
                        <p:par>
                          <p:cTn id="196" fill="hold">
                            <p:stCondLst>
                              <p:cond delay="0"/>
                            </p:stCondLst>
                            <p:childTnLst>
                              <p:par>
                                <p:cTn id="197" presetID="1" presetClass="exit" presetSubtype="0" fill="hold" nodeType="clickEffect">
                                  <p:stCondLst>
                                    <p:cond delay="0"/>
                                  </p:stCondLst>
                                  <p:childTnLst>
                                    <p:set>
                                      <p:cBhvr>
                                        <p:cTn id="198" dur="1" fill="hold">
                                          <p:stCondLst>
                                            <p:cond delay="0"/>
                                          </p:stCondLst>
                                        </p:cTn>
                                        <p:tgtEl>
                                          <p:spTgt spid="680084"/>
                                        </p:tgtEl>
                                        <p:attrNameLst>
                                          <p:attrName>style.visibility</p:attrName>
                                        </p:attrNameLst>
                                      </p:cBhvr>
                                      <p:to>
                                        <p:strVal val="hidden"/>
                                      </p:to>
                                    </p:set>
                                  </p:childTnLst>
                                </p:cTn>
                              </p:par>
                            </p:childTnLst>
                          </p:cTn>
                        </p:par>
                        <p:par>
                          <p:cTn id="199" fill="hold">
                            <p:stCondLst>
                              <p:cond delay="0"/>
                            </p:stCondLst>
                            <p:childTnLst>
                              <p:par>
                                <p:cTn id="200" presetID="1" presetClass="entr" presetSubtype="0" fill="hold" nodeType="afterEffect">
                                  <p:stCondLst>
                                    <p:cond delay="0"/>
                                  </p:stCondLst>
                                  <p:childTnLst>
                                    <p:set>
                                      <p:cBhvr>
                                        <p:cTn id="201" dur="1" fill="hold">
                                          <p:stCondLst>
                                            <p:cond delay="0"/>
                                          </p:stCondLst>
                                        </p:cTn>
                                        <p:tgtEl>
                                          <p:spTgt spid="680148"/>
                                        </p:tgtEl>
                                        <p:attrNameLst>
                                          <p:attrName>style.visibility</p:attrName>
                                        </p:attrNameLst>
                                      </p:cBhvr>
                                      <p:to>
                                        <p:strVal val="visible"/>
                                      </p:to>
                                    </p:set>
                                  </p:childTnLst>
                                </p:cTn>
                              </p:par>
                            </p:childTnLst>
                          </p:cTn>
                        </p:par>
                        <p:par>
                          <p:cTn id="202" fill="hold">
                            <p:stCondLst>
                              <p:cond delay="0"/>
                            </p:stCondLst>
                            <p:childTnLst>
                              <p:par>
                                <p:cTn id="203" presetID="1" presetClass="entr" presetSubtype="0" fill="hold" grpId="0" nodeType="afterEffect">
                                  <p:stCondLst>
                                    <p:cond delay="0"/>
                                  </p:stCondLst>
                                  <p:childTnLst>
                                    <p:set>
                                      <p:cBhvr>
                                        <p:cTn id="204" dur="1" fill="hold">
                                          <p:stCondLst>
                                            <p:cond delay="0"/>
                                          </p:stCondLst>
                                        </p:cTn>
                                        <p:tgtEl>
                                          <p:spTgt spid="680128"/>
                                        </p:tgtEl>
                                        <p:attrNameLst>
                                          <p:attrName>style.visibility</p:attrName>
                                        </p:attrNameLst>
                                      </p:cBhvr>
                                      <p:to>
                                        <p:strVal val="visible"/>
                                      </p:to>
                                    </p:set>
                                  </p:childTnLst>
                                  <p:subTnLst>
                                    <p:set>
                                      <p:cBhvr override="childStyle">
                                        <p:cTn dur="1" fill="hold" display="0" masterRel="nextClick" afterEffect="1"/>
                                        <p:tgtEl>
                                          <p:spTgt spid="680128"/>
                                        </p:tgtEl>
                                        <p:attrNameLst>
                                          <p:attrName>style.visibility</p:attrName>
                                        </p:attrNameLst>
                                      </p:cBhvr>
                                      <p:to>
                                        <p:strVal val="hidden"/>
                                      </p:to>
                                    </p:set>
                                  </p:subTnLst>
                                </p:cTn>
                              </p:par>
                            </p:childTnLst>
                          </p:cTn>
                        </p:par>
                      </p:childTnLst>
                    </p:cTn>
                  </p:par>
                  <p:par>
                    <p:cTn id="205" fill="hold">
                      <p:stCondLst>
                        <p:cond delay="indefinite"/>
                      </p:stCondLst>
                      <p:childTnLst>
                        <p:par>
                          <p:cTn id="206" fill="hold">
                            <p:stCondLst>
                              <p:cond delay="0"/>
                            </p:stCondLst>
                            <p:childTnLst>
                              <p:par>
                                <p:cTn id="207" presetID="1" presetClass="exit" presetSubtype="0" fill="hold" grpId="1" nodeType="clickEffect">
                                  <p:stCondLst>
                                    <p:cond delay="0"/>
                                  </p:stCondLst>
                                  <p:childTnLst>
                                    <p:set>
                                      <p:cBhvr>
                                        <p:cTn id="208" dur="1" fill="hold">
                                          <p:stCondLst>
                                            <p:cond delay="0"/>
                                          </p:stCondLst>
                                        </p:cTn>
                                        <p:tgtEl>
                                          <p:spTgt spid="680127"/>
                                        </p:tgtEl>
                                        <p:attrNameLst>
                                          <p:attrName>style.visibility</p:attrName>
                                        </p:attrNameLst>
                                      </p:cBhvr>
                                      <p:to>
                                        <p:strVal val="hidden"/>
                                      </p:to>
                                    </p:set>
                                  </p:childTnLst>
                                </p:cTn>
                              </p:par>
                              <p:par>
                                <p:cTn id="209" presetID="1" presetClass="exit" presetSubtype="0" fill="hold" grpId="1" nodeType="withEffect">
                                  <p:stCondLst>
                                    <p:cond delay="0"/>
                                  </p:stCondLst>
                                  <p:childTnLst>
                                    <p:set>
                                      <p:cBhvr>
                                        <p:cTn id="210" dur="1" fill="hold">
                                          <p:stCondLst>
                                            <p:cond delay="0"/>
                                          </p:stCondLst>
                                        </p:cTn>
                                        <p:tgtEl>
                                          <p:spTgt spid="680126"/>
                                        </p:tgtEl>
                                        <p:attrNameLst>
                                          <p:attrName>style.visibility</p:attrName>
                                        </p:attrNameLst>
                                      </p:cBhvr>
                                      <p:to>
                                        <p:strVal val="hidden"/>
                                      </p:to>
                                    </p:set>
                                  </p:childTnLst>
                                </p:cTn>
                              </p:par>
                            </p:childTnLst>
                          </p:cTn>
                        </p:par>
                        <p:par>
                          <p:cTn id="211" fill="hold">
                            <p:stCondLst>
                              <p:cond delay="0"/>
                            </p:stCondLst>
                            <p:childTnLst>
                              <p:par>
                                <p:cTn id="212" presetID="53" presetClass="exit" presetSubtype="0" fill="hold" nodeType="afterEffect">
                                  <p:stCondLst>
                                    <p:cond delay="0"/>
                                  </p:stCondLst>
                                  <p:childTnLst>
                                    <p:anim calcmode="lin" valueType="num">
                                      <p:cBhvr>
                                        <p:cTn id="213" dur="500"/>
                                        <p:tgtEl>
                                          <p:spTgt spid="7"/>
                                        </p:tgtEl>
                                        <p:attrNameLst>
                                          <p:attrName>ppt_w</p:attrName>
                                        </p:attrNameLst>
                                      </p:cBhvr>
                                      <p:tavLst>
                                        <p:tav tm="0">
                                          <p:val>
                                            <p:strVal val="ppt_w"/>
                                          </p:val>
                                        </p:tav>
                                        <p:tav tm="100000">
                                          <p:val>
                                            <p:fltVal val="0"/>
                                          </p:val>
                                        </p:tav>
                                      </p:tavLst>
                                    </p:anim>
                                    <p:anim calcmode="lin" valueType="num">
                                      <p:cBhvr>
                                        <p:cTn id="214" dur="500"/>
                                        <p:tgtEl>
                                          <p:spTgt spid="7"/>
                                        </p:tgtEl>
                                        <p:attrNameLst>
                                          <p:attrName>ppt_h</p:attrName>
                                        </p:attrNameLst>
                                      </p:cBhvr>
                                      <p:tavLst>
                                        <p:tav tm="0">
                                          <p:val>
                                            <p:strVal val="ppt_h"/>
                                          </p:val>
                                        </p:tav>
                                        <p:tav tm="100000">
                                          <p:val>
                                            <p:fltVal val="0"/>
                                          </p:val>
                                        </p:tav>
                                      </p:tavLst>
                                    </p:anim>
                                    <p:animEffect transition="out" filter="fade">
                                      <p:cBhvr>
                                        <p:cTn id="215" dur="500"/>
                                        <p:tgtEl>
                                          <p:spTgt spid="7"/>
                                        </p:tgtEl>
                                      </p:cBhvr>
                                    </p:animEffect>
                                    <p:set>
                                      <p:cBhvr>
                                        <p:cTn id="216" dur="1" fill="hold">
                                          <p:stCondLst>
                                            <p:cond delay="499"/>
                                          </p:stCondLst>
                                        </p:cTn>
                                        <p:tgtEl>
                                          <p:spTgt spid="7"/>
                                        </p:tgtEl>
                                        <p:attrNameLst>
                                          <p:attrName>style.visibility</p:attrName>
                                        </p:attrNameLst>
                                      </p:cBhvr>
                                      <p:to>
                                        <p:strVal val="hidden"/>
                                      </p:to>
                                    </p:set>
                                  </p:childTnLst>
                                </p:cTn>
                              </p:par>
                            </p:childTnLst>
                          </p:cTn>
                        </p:par>
                        <p:par>
                          <p:cTn id="217" fill="hold">
                            <p:stCondLst>
                              <p:cond delay="500"/>
                            </p:stCondLst>
                            <p:childTnLst>
                              <p:par>
                                <p:cTn id="218" presetID="1" presetClass="entr" presetSubtype="0" fill="hold" grpId="0" nodeType="afterEffect">
                                  <p:stCondLst>
                                    <p:cond delay="0"/>
                                  </p:stCondLst>
                                  <p:childTnLst>
                                    <p:set>
                                      <p:cBhvr>
                                        <p:cTn id="219" dur="1" fill="hold">
                                          <p:stCondLst>
                                            <p:cond delay="0"/>
                                          </p:stCondLst>
                                        </p:cTn>
                                        <p:tgtEl>
                                          <p:spTgt spid="680109"/>
                                        </p:tgtEl>
                                        <p:attrNameLst>
                                          <p:attrName>style.visibility</p:attrName>
                                        </p:attrNameLst>
                                      </p:cBhvr>
                                      <p:to>
                                        <p:strVal val="visible"/>
                                      </p:to>
                                    </p:set>
                                  </p:childTnLst>
                                  <p:subTnLst>
                                    <p:set>
                                      <p:cBhvr override="childStyle">
                                        <p:cTn dur="1" fill="hold" display="0" masterRel="nextClick" afterEffect="1"/>
                                        <p:tgtEl>
                                          <p:spTgt spid="680109"/>
                                        </p:tgtEl>
                                        <p:attrNameLst>
                                          <p:attrName>style.visibility</p:attrName>
                                        </p:attrNameLst>
                                      </p:cBhvr>
                                      <p:to>
                                        <p:strVal val="hidden"/>
                                      </p:to>
                                    </p:set>
                                  </p:subTnLst>
                                </p:cTn>
                              </p:par>
                            </p:childTnLst>
                          </p:cTn>
                        </p:par>
                      </p:childTnLst>
                    </p:cTn>
                  </p:par>
                  <p:par>
                    <p:cTn id="220" fill="hold">
                      <p:stCondLst>
                        <p:cond delay="indefinite"/>
                      </p:stCondLst>
                      <p:childTnLst>
                        <p:par>
                          <p:cTn id="221" fill="hold">
                            <p:stCondLst>
                              <p:cond delay="0"/>
                            </p:stCondLst>
                            <p:childTnLst>
                              <p:par>
                                <p:cTn id="222" presetID="1" presetClass="exit" presetSubtype="0" fill="hold" nodeType="clickEffect">
                                  <p:stCondLst>
                                    <p:cond delay="0"/>
                                  </p:stCondLst>
                                  <p:childTnLst>
                                    <p:set>
                                      <p:cBhvr>
                                        <p:cTn id="223" dur="1" fill="hold">
                                          <p:stCondLst>
                                            <p:cond delay="0"/>
                                          </p:stCondLst>
                                        </p:cTn>
                                        <p:tgtEl>
                                          <p:spTgt spid="680010"/>
                                        </p:tgtEl>
                                        <p:attrNameLst>
                                          <p:attrName>style.visibility</p:attrName>
                                        </p:attrNameLst>
                                      </p:cBhvr>
                                      <p:to>
                                        <p:strVal val="hidden"/>
                                      </p:to>
                                    </p:set>
                                  </p:childTnLst>
                                </p:cTn>
                              </p:par>
                            </p:childTnLst>
                          </p:cTn>
                        </p:par>
                        <p:par>
                          <p:cTn id="224" fill="hold">
                            <p:stCondLst>
                              <p:cond delay="0"/>
                            </p:stCondLst>
                            <p:childTnLst>
                              <p:par>
                                <p:cTn id="225" presetID="1" presetClass="entr" presetSubtype="0" fill="hold" nodeType="afterEffect">
                                  <p:stCondLst>
                                    <p:cond delay="0"/>
                                  </p:stCondLst>
                                  <p:childTnLst>
                                    <p:set>
                                      <p:cBhvr>
                                        <p:cTn id="226" dur="1" fill="hold">
                                          <p:stCondLst>
                                            <p:cond delay="0"/>
                                          </p:stCondLst>
                                        </p:cTn>
                                        <p:tgtEl>
                                          <p:spTgt spid="680149"/>
                                        </p:tgtEl>
                                        <p:attrNameLst>
                                          <p:attrName>style.visibility</p:attrName>
                                        </p:attrNameLst>
                                      </p:cBhvr>
                                      <p:to>
                                        <p:strVal val="visible"/>
                                      </p:to>
                                    </p:set>
                                  </p:childTnLst>
                                </p:cTn>
                              </p:par>
                            </p:childTnLst>
                          </p:cTn>
                        </p:par>
                        <p:par>
                          <p:cTn id="227" fill="hold">
                            <p:stCondLst>
                              <p:cond delay="0"/>
                            </p:stCondLst>
                            <p:childTnLst>
                              <p:par>
                                <p:cTn id="228" presetID="1" presetClass="entr" presetSubtype="0" fill="hold" grpId="0" nodeType="afterEffect">
                                  <p:stCondLst>
                                    <p:cond delay="0"/>
                                  </p:stCondLst>
                                  <p:childTnLst>
                                    <p:set>
                                      <p:cBhvr>
                                        <p:cTn id="229" dur="1" fill="hold">
                                          <p:stCondLst>
                                            <p:cond delay="0"/>
                                          </p:stCondLst>
                                        </p:cTn>
                                        <p:tgtEl>
                                          <p:spTgt spid="680110"/>
                                        </p:tgtEl>
                                        <p:attrNameLst>
                                          <p:attrName>style.visibility</p:attrName>
                                        </p:attrNameLst>
                                      </p:cBhvr>
                                      <p:to>
                                        <p:strVal val="visible"/>
                                      </p:to>
                                    </p:set>
                                  </p:childTnLst>
                                  <p:subTnLst>
                                    <p:set>
                                      <p:cBhvr override="childStyle">
                                        <p:cTn dur="1" fill="hold" display="0" masterRel="nextClick" afterEffect="1"/>
                                        <p:tgtEl>
                                          <p:spTgt spid="680110"/>
                                        </p:tgtEl>
                                        <p:attrNameLst>
                                          <p:attrName>style.visibility</p:attrName>
                                        </p:attrNameLst>
                                      </p:cBhvr>
                                      <p:to>
                                        <p:strVal val="hidden"/>
                                      </p:to>
                                    </p:set>
                                  </p:subTnLst>
                                </p:cTn>
                              </p:par>
                            </p:childTnLst>
                          </p:cTn>
                        </p:par>
                      </p:childTnLst>
                    </p:cTn>
                  </p:par>
                  <p:par>
                    <p:cTn id="230" fill="hold">
                      <p:stCondLst>
                        <p:cond delay="indefinite"/>
                      </p:stCondLst>
                      <p:childTnLst>
                        <p:par>
                          <p:cTn id="231" fill="hold">
                            <p:stCondLst>
                              <p:cond delay="0"/>
                            </p:stCondLst>
                            <p:childTnLst>
                              <p:par>
                                <p:cTn id="232" presetID="2" presetClass="entr" presetSubtype="6" fill="hold" nodeType="clickEffect">
                                  <p:stCondLst>
                                    <p:cond delay="0"/>
                                  </p:stCondLst>
                                  <p:childTnLst>
                                    <p:set>
                                      <p:cBhvr>
                                        <p:cTn id="233" dur="1" fill="hold">
                                          <p:stCondLst>
                                            <p:cond delay="0"/>
                                          </p:stCondLst>
                                        </p:cTn>
                                        <p:tgtEl>
                                          <p:spTgt spid="8"/>
                                        </p:tgtEl>
                                        <p:attrNameLst>
                                          <p:attrName>style.visibility</p:attrName>
                                        </p:attrNameLst>
                                      </p:cBhvr>
                                      <p:to>
                                        <p:strVal val="visible"/>
                                      </p:to>
                                    </p:set>
                                    <p:anim calcmode="lin" valueType="num">
                                      <p:cBhvr additive="base">
                                        <p:cTn id="234" dur="500" fill="hold"/>
                                        <p:tgtEl>
                                          <p:spTgt spid="8"/>
                                        </p:tgtEl>
                                        <p:attrNameLst>
                                          <p:attrName>ppt_x</p:attrName>
                                        </p:attrNameLst>
                                      </p:cBhvr>
                                      <p:tavLst>
                                        <p:tav tm="0">
                                          <p:val>
                                            <p:strVal val="1+#ppt_w/2"/>
                                          </p:val>
                                        </p:tav>
                                        <p:tav tm="100000">
                                          <p:val>
                                            <p:strVal val="#ppt_x"/>
                                          </p:val>
                                        </p:tav>
                                      </p:tavLst>
                                    </p:anim>
                                    <p:anim calcmode="lin" valueType="num">
                                      <p:cBhvr additive="base">
                                        <p:cTn id="235" dur="500" fill="hold"/>
                                        <p:tgtEl>
                                          <p:spTgt spid="8"/>
                                        </p:tgtEl>
                                        <p:attrNameLst>
                                          <p:attrName>ppt_y</p:attrName>
                                        </p:attrNameLst>
                                      </p:cBhvr>
                                      <p:tavLst>
                                        <p:tav tm="0">
                                          <p:val>
                                            <p:strVal val="1+#ppt_h/2"/>
                                          </p:val>
                                        </p:tav>
                                        <p:tav tm="100000">
                                          <p:val>
                                            <p:strVal val="#ppt_y"/>
                                          </p:val>
                                        </p:tav>
                                      </p:tavLst>
                                    </p:anim>
                                  </p:childTnLst>
                                </p:cTn>
                              </p:par>
                            </p:childTnLst>
                          </p:cTn>
                        </p:par>
                        <p:par>
                          <p:cTn id="236" fill="hold">
                            <p:stCondLst>
                              <p:cond delay="500"/>
                            </p:stCondLst>
                            <p:childTnLst>
                              <p:par>
                                <p:cTn id="237" presetID="1" presetClass="entr" presetSubtype="0" fill="hold" grpId="0" nodeType="afterEffect">
                                  <p:stCondLst>
                                    <p:cond delay="0"/>
                                  </p:stCondLst>
                                  <p:childTnLst>
                                    <p:set>
                                      <p:cBhvr>
                                        <p:cTn id="238" dur="1" fill="hold">
                                          <p:stCondLst>
                                            <p:cond delay="0"/>
                                          </p:stCondLst>
                                        </p:cTn>
                                        <p:tgtEl>
                                          <p:spTgt spid="680145"/>
                                        </p:tgtEl>
                                        <p:attrNameLst>
                                          <p:attrName>style.visibility</p:attrName>
                                        </p:attrNameLst>
                                      </p:cBhvr>
                                      <p:to>
                                        <p:strVal val="visible"/>
                                      </p:to>
                                    </p:set>
                                  </p:childTnLst>
                                  <p:subTnLst>
                                    <p:set>
                                      <p:cBhvr override="childStyle">
                                        <p:cTn dur="1" fill="hold" display="0" masterRel="nextClick" afterEffect="1"/>
                                        <p:tgtEl>
                                          <p:spTgt spid="680145"/>
                                        </p:tgtEl>
                                        <p:attrNameLst>
                                          <p:attrName>style.visibility</p:attrName>
                                        </p:attrNameLst>
                                      </p:cBhvr>
                                      <p:to>
                                        <p:strVal val="hidden"/>
                                      </p:to>
                                    </p:set>
                                  </p:subTnLst>
                                </p:cTn>
                              </p:par>
                            </p:childTnLst>
                          </p:cTn>
                        </p:par>
                      </p:childTnLst>
                    </p:cTn>
                  </p:par>
                  <p:par>
                    <p:cTn id="239" fill="hold">
                      <p:stCondLst>
                        <p:cond delay="indefinite"/>
                      </p:stCondLst>
                      <p:childTnLst>
                        <p:par>
                          <p:cTn id="240" fill="hold">
                            <p:stCondLst>
                              <p:cond delay="0"/>
                            </p:stCondLst>
                            <p:childTnLst>
                              <p:par>
                                <p:cTn id="241" presetID="1" presetClass="entr" presetSubtype="0" fill="hold" grpId="0" nodeType="clickEffect">
                                  <p:stCondLst>
                                    <p:cond delay="0"/>
                                  </p:stCondLst>
                                  <p:childTnLst>
                                    <p:set>
                                      <p:cBhvr>
                                        <p:cTn id="242" dur="1" fill="hold">
                                          <p:stCondLst>
                                            <p:cond delay="0"/>
                                          </p:stCondLst>
                                        </p:cTn>
                                        <p:tgtEl>
                                          <p:spTgt spid="680146"/>
                                        </p:tgtEl>
                                        <p:attrNameLst>
                                          <p:attrName>style.visibility</p:attrName>
                                        </p:attrNameLst>
                                      </p:cBhvr>
                                      <p:to>
                                        <p:strVal val="visible"/>
                                      </p:to>
                                    </p:set>
                                  </p:childTnLst>
                                  <p:subTnLst>
                                    <p:set>
                                      <p:cBhvr override="childStyle">
                                        <p:cTn dur="1" fill="hold" display="0" masterRel="nextClick" afterEffect="1"/>
                                        <p:tgtEl>
                                          <p:spTgt spid="680146"/>
                                        </p:tgtEl>
                                        <p:attrNameLst>
                                          <p:attrName>style.visibility</p:attrName>
                                        </p:attrNameLst>
                                      </p:cBhvr>
                                      <p:to>
                                        <p:strVal val="hidden"/>
                                      </p:to>
                                    </p:set>
                                  </p:subTnLst>
                                </p:cTn>
                              </p:par>
                            </p:childTnLst>
                          </p:cTn>
                        </p:par>
                      </p:childTnLst>
                    </p:cTn>
                  </p:par>
                  <p:par>
                    <p:cTn id="243" fill="hold">
                      <p:stCondLst>
                        <p:cond delay="indefinite"/>
                      </p:stCondLst>
                      <p:childTnLst>
                        <p:par>
                          <p:cTn id="244" fill="hold">
                            <p:stCondLst>
                              <p:cond delay="0"/>
                            </p:stCondLst>
                            <p:childTnLst>
                              <p:par>
                                <p:cTn id="245" presetID="1" presetClass="exit" presetSubtype="0" fill="hold" nodeType="clickEffect">
                                  <p:stCondLst>
                                    <p:cond delay="0"/>
                                  </p:stCondLst>
                                  <p:childTnLst>
                                    <p:set>
                                      <p:cBhvr>
                                        <p:cTn id="246" dur="1" fill="hold">
                                          <p:stCondLst>
                                            <p:cond delay="0"/>
                                          </p:stCondLst>
                                        </p:cTn>
                                        <p:tgtEl>
                                          <p:spTgt spid="680148"/>
                                        </p:tgtEl>
                                        <p:attrNameLst>
                                          <p:attrName>style.visibility</p:attrName>
                                        </p:attrNameLst>
                                      </p:cBhvr>
                                      <p:to>
                                        <p:strVal val="hidden"/>
                                      </p:to>
                                    </p:set>
                                  </p:childTnLst>
                                </p:cTn>
                              </p:par>
                            </p:childTnLst>
                          </p:cTn>
                        </p:par>
                        <p:par>
                          <p:cTn id="247" fill="hold">
                            <p:stCondLst>
                              <p:cond delay="0"/>
                            </p:stCondLst>
                            <p:childTnLst>
                              <p:par>
                                <p:cTn id="248" presetID="1" presetClass="entr" presetSubtype="0" fill="hold" nodeType="afterEffect">
                                  <p:stCondLst>
                                    <p:cond delay="0"/>
                                  </p:stCondLst>
                                  <p:childTnLst>
                                    <p:set>
                                      <p:cBhvr>
                                        <p:cTn id="249" dur="1" fill="hold">
                                          <p:stCondLst>
                                            <p:cond delay="0"/>
                                          </p:stCondLst>
                                        </p:cTn>
                                        <p:tgtEl>
                                          <p:spTgt spid="680150"/>
                                        </p:tgtEl>
                                        <p:attrNameLst>
                                          <p:attrName>style.visibility</p:attrName>
                                        </p:attrNameLst>
                                      </p:cBhvr>
                                      <p:to>
                                        <p:strVal val="visible"/>
                                      </p:to>
                                    </p:set>
                                  </p:childTnLst>
                                </p:cTn>
                              </p:par>
                            </p:childTnLst>
                          </p:cTn>
                        </p:par>
                        <p:par>
                          <p:cTn id="250" fill="hold">
                            <p:stCondLst>
                              <p:cond delay="0"/>
                            </p:stCondLst>
                            <p:childTnLst>
                              <p:par>
                                <p:cTn id="251" presetID="1" presetClass="entr" presetSubtype="0" fill="hold" grpId="0" nodeType="afterEffect">
                                  <p:stCondLst>
                                    <p:cond delay="0"/>
                                  </p:stCondLst>
                                  <p:childTnLst>
                                    <p:set>
                                      <p:cBhvr>
                                        <p:cTn id="252" dur="1" fill="hold">
                                          <p:stCondLst>
                                            <p:cond delay="0"/>
                                          </p:stCondLst>
                                        </p:cTn>
                                        <p:tgtEl>
                                          <p:spTgt spid="680147"/>
                                        </p:tgtEl>
                                        <p:attrNameLst>
                                          <p:attrName>style.visibility</p:attrName>
                                        </p:attrNameLst>
                                      </p:cBhvr>
                                      <p:to>
                                        <p:strVal val="visible"/>
                                      </p:to>
                                    </p:set>
                                  </p:childTnLst>
                                  <p:subTnLst>
                                    <p:set>
                                      <p:cBhvr override="childStyle">
                                        <p:cTn dur="1" fill="hold" display="0" masterRel="nextClick" afterEffect="1"/>
                                        <p:tgtEl>
                                          <p:spTgt spid="680147"/>
                                        </p:tgtEl>
                                        <p:attrNameLst>
                                          <p:attrName>style.visibility</p:attrName>
                                        </p:attrNameLst>
                                      </p:cBhvr>
                                      <p:to>
                                        <p:strVal val="hidden"/>
                                      </p:to>
                                    </p:set>
                                  </p:subTnLst>
                                </p:cTn>
                              </p:par>
                            </p:childTnLst>
                          </p:cTn>
                        </p:par>
                      </p:childTnLst>
                    </p:cTn>
                  </p:par>
                  <p:par>
                    <p:cTn id="253" fill="hold">
                      <p:stCondLst>
                        <p:cond delay="indefinite"/>
                      </p:stCondLst>
                      <p:childTnLst>
                        <p:par>
                          <p:cTn id="254" fill="hold">
                            <p:stCondLst>
                              <p:cond delay="0"/>
                            </p:stCondLst>
                            <p:childTnLst>
                              <p:par>
                                <p:cTn id="255" presetID="1" presetClass="exit" presetSubtype="0" fill="hold" grpId="1" nodeType="clickEffect">
                                  <p:stCondLst>
                                    <p:cond delay="0"/>
                                  </p:stCondLst>
                                  <p:childTnLst>
                                    <p:set>
                                      <p:cBhvr>
                                        <p:cTn id="256" dur="1" fill="hold">
                                          <p:stCondLst>
                                            <p:cond delay="0"/>
                                          </p:stCondLst>
                                        </p:cTn>
                                        <p:tgtEl>
                                          <p:spTgt spid="680146"/>
                                        </p:tgtEl>
                                        <p:attrNameLst>
                                          <p:attrName>style.visibility</p:attrName>
                                        </p:attrNameLst>
                                      </p:cBhvr>
                                      <p:to>
                                        <p:strVal val="hidden"/>
                                      </p:to>
                                    </p:set>
                                  </p:childTnLst>
                                </p:cTn>
                              </p:par>
                              <p:par>
                                <p:cTn id="257" presetID="1" presetClass="exit" presetSubtype="0" fill="hold" grpId="1" nodeType="withEffect">
                                  <p:stCondLst>
                                    <p:cond delay="0"/>
                                  </p:stCondLst>
                                  <p:childTnLst>
                                    <p:set>
                                      <p:cBhvr>
                                        <p:cTn id="258" dur="1" fill="hold">
                                          <p:stCondLst>
                                            <p:cond delay="0"/>
                                          </p:stCondLst>
                                        </p:cTn>
                                        <p:tgtEl>
                                          <p:spTgt spid="680145"/>
                                        </p:tgtEl>
                                        <p:attrNameLst>
                                          <p:attrName>style.visibility</p:attrName>
                                        </p:attrNameLst>
                                      </p:cBhvr>
                                      <p:to>
                                        <p:strVal val="hidden"/>
                                      </p:to>
                                    </p:set>
                                  </p:childTnLst>
                                </p:cTn>
                              </p:par>
                            </p:childTnLst>
                          </p:cTn>
                        </p:par>
                        <p:par>
                          <p:cTn id="259" fill="hold">
                            <p:stCondLst>
                              <p:cond delay="0"/>
                            </p:stCondLst>
                            <p:childTnLst>
                              <p:par>
                                <p:cTn id="260" presetID="53" presetClass="exit" presetSubtype="0" fill="hold" nodeType="afterEffect">
                                  <p:stCondLst>
                                    <p:cond delay="0"/>
                                  </p:stCondLst>
                                  <p:childTnLst>
                                    <p:anim calcmode="lin" valueType="num">
                                      <p:cBhvr>
                                        <p:cTn id="261" dur="500"/>
                                        <p:tgtEl>
                                          <p:spTgt spid="8"/>
                                        </p:tgtEl>
                                        <p:attrNameLst>
                                          <p:attrName>ppt_w</p:attrName>
                                        </p:attrNameLst>
                                      </p:cBhvr>
                                      <p:tavLst>
                                        <p:tav tm="0">
                                          <p:val>
                                            <p:strVal val="ppt_w"/>
                                          </p:val>
                                        </p:tav>
                                        <p:tav tm="100000">
                                          <p:val>
                                            <p:fltVal val="0"/>
                                          </p:val>
                                        </p:tav>
                                      </p:tavLst>
                                    </p:anim>
                                    <p:anim calcmode="lin" valueType="num">
                                      <p:cBhvr>
                                        <p:cTn id="262" dur="500"/>
                                        <p:tgtEl>
                                          <p:spTgt spid="8"/>
                                        </p:tgtEl>
                                        <p:attrNameLst>
                                          <p:attrName>ppt_h</p:attrName>
                                        </p:attrNameLst>
                                      </p:cBhvr>
                                      <p:tavLst>
                                        <p:tav tm="0">
                                          <p:val>
                                            <p:strVal val="ppt_h"/>
                                          </p:val>
                                        </p:tav>
                                        <p:tav tm="100000">
                                          <p:val>
                                            <p:fltVal val="0"/>
                                          </p:val>
                                        </p:tav>
                                      </p:tavLst>
                                    </p:anim>
                                    <p:animEffect transition="out" filter="fade">
                                      <p:cBhvr>
                                        <p:cTn id="263" dur="500"/>
                                        <p:tgtEl>
                                          <p:spTgt spid="8"/>
                                        </p:tgtEl>
                                      </p:cBhvr>
                                    </p:animEffect>
                                    <p:set>
                                      <p:cBhvr>
                                        <p:cTn id="264" dur="1" fill="hold">
                                          <p:stCondLst>
                                            <p:cond delay="499"/>
                                          </p:stCondLst>
                                        </p:cTn>
                                        <p:tgtEl>
                                          <p:spTgt spid="8"/>
                                        </p:tgtEl>
                                        <p:attrNameLst>
                                          <p:attrName>style.visibility</p:attrName>
                                        </p:attrNameLst>
                                      </p:cBhvr>
                                      <p:to>
                                        <p:strVal val="hidden"/>
                                      </p:to>
                                    </p:set>
                                  </p:childTnLst>
                                </p:cTn>
                              </p:par>
                            </p:childTnLst>
                          </p:cTn>
                        </p:par>
                        <p:par>
                          <p:cTn id="265" fill="hold">
                            <p:stCondLst>
                              <p:cond delay="500"/>
                            </p:stCondLst>
                            <p:childTnLst>
                              <p:par>
                                <p:cTn id="266" presetID="1" presetClass="entr" presetSubtype="0" fill="hold" grpId="0" nodeType="afterEffect">
                                  <p:stCondLst>
                                    <p:cond delay="0"/>
                                  </p:stCondLst>
                                  <p:childTnLst>
                                    <p:set>
                                      <p:cBhvr>
                                        <p:cTn id="267" dur="1" fill="hold">
                                          <p:stCondLst>
                                            <p:cond delay="0"/>
                                          </p:stCondLst>
                                        </p:cTn>
                                        <p:tgtEl>
                                          <p:spTgt spid="680129"/>
                                        </p:tgtEl>
                                        <p:attrNameLst>
                                          <p:attrName>style.visibility</p:attrName>
                                        </p:attrNameLst>
                                      </p:cBhvr>
                                      <p:to>
                                        <p:strVal val="visible"/>
                                      </p:to>
                                    </p:set>
                                  </p:childTnLst>
                                  <p:subTnLst>
                                    <p:set>
                                      <p:cBhvr override="childStyle">
                                        <p:cTn dur="1" fill="hold" display="0" masterRel="nextClick" afterEffect="1"/>
                                        <p:tgtEl>
                                          <p:spTgt spid="680129"/>
                                        </p:tgtEl>
                                        <p:attrNameLst>
                                          <p:attrName>style.visibility</p:attrName>
                                        </p:attrNameLst>
                                      </p:cBhvr>
                                      <p:to>
                                        <p:strVal val="hidden"/>
                                      </p:to>
                                    </p:set>
                                  </p:subTnLst>
                                </p:cTn>
                              </p:par>
                            </p:childTnLst>
                          </p:cTn>
                        </p:par>
                      </p:childTnLst>
                    </p:cTn>
                  </p:par>
                  <p:par>
                    <p:cTn id="268" fill="hold">
                      <p:stCondLst>
                        <p:cond delay="indefinite"/>
                      </p:stCondLst>
                      <p:childTnLst>
                        <p:par>
                          <p:cTn id="269" fill="hold">
                            <p:stCondLst>
                              <p:cond delay="0"/>
                            </p:stCondLst>
                            <p:childTnLst>
                              <p:par>
                                <p:cTn id="270" presetID="53" presetClass="exit" presetSubtype="0" fill="hold" nodeType="clickEffect">
                                  <p:stCondLst>
                                    <p:cond delay="0"/>
                                  </p:stCondLst>
                                  <p:childTnLst>
                                    <p:anim calcmode="lin" valueType="num">
                                      <p:cBhvr>
                                        <p:cTn id="271" dur="500"/>
                                        <p:tgtEl>
                                          <p:spTgt spid="6"/>
                                        </p:tgtEl>
                                        <p:attrNameLst>
                                          <p:attrName>ppt_w</p:attrName>
                                        </p:attrNameLst>
                                      </p:cBhvr>
                                      <p:tavLst>
                                        <p:tav tm="0">
                                          <p:val>
                                            <p:strVal val="ppt_w"/>
                                          </p:val>
                                        </p:tav>
                                        <p:tav tm="100000">
                                          <p:val>
                                            <p:fltVal val="0"/>
                                          </p:val>
                                        </p:tav>
                                      </p:tavLst>
                                    </p:anim>
                                    <p:anim calcmode="lin" valueType="num">
                                      <p:cBhvr>
                                        <p:cTn id="272" dur="500"/>
                                        <p:tgtEl>
                                          <p:spTgt spid="6"/>
                                        </p:tgtEl>
                                        <p:attrNameLst>
                                          <p:attrName>ppt_h</p:attrName>
                                        </p:attrNameLst>
                                      </p:cBhvr>
                                      <p:tavLst>
                                        <p:tav tm="0">
                                          <p:val>
                                            <p:strVal val="ppt_h"/>
                                          </p:val>
                                        </p:tav>
                                        <p:tav tm="100000">
                                          <p:val>
                                            <p:fltVal val="0"/>
                                          </p:val>
                                        </p:tav>
                                      </p:tavLst>
                                    </p:anim>
                                    <p:animEffect transition="out" filter="fade">
                                      <p:cBhvr>
                                        <p:cTn id="273" dur="500"/>
                                        <p:tgtEl>
                                          <p:spTgt spid="6"/>
                                        </p:tgtEl>
                                      </p:cBhvr>
                                    </p:animEffect>
                                    <p:set>
                                      <p:cBhvr>
                                        <p:cTn id="274" dur="1" fill="hold">
                                          <p:stCondLst>
                                            <p:cond delay="499"/>
                                          </p:stCondLst>
                                        </p:cTn>
                                        <p:tgtEl>
                                          <p:spTgt spid="6"/>
                                        </p:tgtEl>
                                        <p:attrNameLst>
                                          <p:attrName>style.visibility</p:attrName>
                                        </p:attrNameLst>
                                      </p:cBhvr>
                                      <p:to>
                                        <p:strVal val="hidden"/>
                                      </p:to>
                                    </p:set>
                                  </p:childTnLst>
                                </p:cTn>
                              </p:par>
                            </p:childTnLst>
                          </p:cTn>
                        </p:par>
                        <p:par>
                          <p:cTn id="275" fill="hold">
                            <p:stCondLst>
                              <p:cond delay="500"/>
                            </p:stCondLst>
                            <p:childTnLst>
                              <p:par>
                                <p:cTn id="276" presetID="1" presetClass="entr" presetSubtype="0" fill="hold" grpId="0" nodeType="afterEffect">
                                  <p:stCondLst>
                                    <p:cond delay="0"/>
                                  </p:stCondLst>
                                  <p:childTnLst>
                                    <p:set>
                                      <p:cBhvr>
                                        <p:cTn id="277" dur="1" fill="hold">
                                          <p:stCondLst>
                                            <p:cond delay="0"/>
                                          </p:stCondLst>
                                        </p:cTn>
                                        <p:tgtEl>
                                          <p:spTgt spid="680152"/>
                                        </p:tgtEl>
                                        <p:attrNameLst>
                                          <p:attrName>style.visibility</p:attrName>
                                        </p:attrNameLst>
                                      </p:cBhvr>
                                      <p:to>
                                        <p:strVal val="visible"/>
                                      </p:to>
                                    </p:set>
                                  </p:childTnLst>
                                  <p:subTnLst>
                                    <p:set>
                                      <p:cBhvr override="childStyle">
                                        <p:cTn dur="1" fill="hold" display="0" masterRel="nextClick" afterEffect="1"/>
                                        <p:tgtEl>
                                          <p:spTgt spid="680152"/>
                                        </p:tgtEl>
                                        <p:attrNameLst>
                                          <p:attrName>style.visibility</p:attrName>
                                        </p:attrNameLst>
                                      </p:cBhvr>
                                      <p:to>
                                        <p:strVal val="hidden"/>
                                      </p:to>
                                    </p:set>
                                  </p:subTnLst>
                                </p:cTn>
                              </p:par>
                            </p:childTnLst>
                          </p:cTn>
                        </p:par>
                      </p:childTnLst>
                    </p:cTn>
                  </p:par>
                  <p:par>
                    <p:cTn id="278" fill="hold">
                      <p:stCondLst>
                        <p:cond delay="indefinite"/>
                      </p:stCondLst>
                      <p:childTnLst>
                        <p:par>
                          <p:cTn id="279" fill="hold">
                            <p:stCondLst>
                              <p:cond delay="0"/>
                            </p:stCondLst>
                            <p:childTnLst>
                              <p:par>
                                <p:cTn id="280" presetID="53" presetClass="exit" presetSubtype="0" fill="hold" nodeType="clickEffect">
                                  <p:stCondLst>
                                    <p:cond delay="0"/>
                                  </p:stCondLst>
                                  <p:childTnLst>
                                    <p:anim calcmode="lin" valueType="num">
                                      <p:cBhvr>
                                        <p:cTn id="281" dur="500"/>
                                        <p:tgtEl>
                                          <p:spTgt spid="2"/>
                                        </p:tgtEl>
                                        <p:attrNameLst>
                                          <p:attrName>ppt_w</p:attrName>
                                        </p:attrNameLst>
                                      </p:cBhvr>
                                      <p:tavLst>
                                        <p:tav tm="0">
                                          <p:val>
                                            <p:strVal val="ppt_w"/>
                                          </p:val>
                                        </p:tav>
                                        <p:tav tm="100000">
                                          <p:val>
                                            <p:fltVal val="0"/>
                                          </p:val>
                                        </p:tav>
                                      </p:tavLst>
                                    </p:anim>
                                    <p:anim calcmode="lin" valueType="num">
                                      <p:cBhvr>
                                        <p:cTn id="282" dur="500"/>
                                        <p:tgtEl>
                                          <p:spTgt spid="2"/>
                                        </p:tgtEl>
                                        <p:attrNameLst>
                                          <p:attrName>ppt_h</p:attrName>
                                        </p:attrNameLst>
                                      </p:cBhvr>
                                      <p:tavLst>
                                        <p:tav tm="0">
                                          <p:val>
                                            <p:strVal val="ppt_h"/>
                                          </p:val>
                                        </p:tav>
                                        <p:tav tm="100000">
                                          <p:val>
                                            <p:fltVal val="0"/>
                                          </p:val>
                                        </p:tav>
                                      </p:tavLst>
                                    </p:anim>
                                    <p:animEffect transition="out" filter="fade">
                                      <p:cBhvr>
                                        <p:cTn id="283" dur="500"/>
                                        <p:tgtEl>
                                          <p:spTgt spid="2"/>
                                        </p:tgtEl>
                                      </p:cBhvr>
                                    </p:animEffect>
                                    <p:set>
                                      <p:cBhvr>
                                        <p:cTn id="284" dur="1" fill="hold">
                                          <p:stCondLst>
                                            <p:cond delay="499"/>
                                          </p:stCondLst>
                                        </p:cTn>
                                        <p:tgtEl>
                                          <p:spTgt spid="2"/>
                                        </p:tgtEl>
                                        <p:attrNameLst>
                                          <p:attrName>style.visibility</p:attrName>
                                        </p:attrNameLst>
                                      </p:cBhvr>
                                      <p:to>
                                        <p:strVal val="hidden"/>
                                      </p:to>
                                    </p:set>
                                  </p:childTnLst>
                                </p:cTn>
                              </p:par>
                            </p:childTnLst>
                          </p:cTn>
                        </p:par>
                        <p:par>
                          <p:cTn id="285" fill="hold">
                            <p:stCondLst>
                              <p:cond delay="500"/>
                            </p:stCondLst>
                            <p:childTnLst>
                              <p:par>
                                <p:cTn id="286" presetID="1" presetClass="entr" presetSubtype="0" fill="hold" grpId="0" nodeType="afterEffect">
                                  <p:stCondLst>
                                    <p:cond delay="0"/>
                                  </p:stCondLst>
                                  <p:childTnLst>
                                    <p:set>
                                      <p:cBhvr>
                                        <p:cTn id="287" dur="1" fill="hold">
                                          <p:stCondLst>
                                            <p:cond delay="0"/>
                                          </p:stCondLst>
                                        </p:cTn>
                                        <p:tgtEl>
                                          <p:spTgt spid="680153"/>
                                        </p:tgtEl>
                                        <p:attrNameLst>
                                          <p:attrName>style.visibility</p:attrName>
                                        </p:attrNameLst>
                                      </p:cBhvr>
                                      <p:to>
                                        <p:strVal val="visible"/>
                                      </p:to>
                                    </p:set>
                                  </p:childTnLst>
                                  <p:subTnLst>
                                    <p:set>
                                      <p:cBhvr override="childStyle">
                                        <p:cTn dur="1" fill="hold" display="0" masterRel="nextClick" afterEffect="1"/>
                                        <p:tgtEl>
                                          <p:spTgt spid="68015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9946" grpId="0"/>
      <p:bldP spid="679942" grpId="0" animBg="1"/>
      <p:bldP spid="679943" grpId="0" animBg="1"/>
      <p:bldP spid="680088" grpId="0"/>
      <p:bldP spid="679944" grpId="0" animBg="1"/>
      <p:bldP spid="680153" grpId="0" animBg="1"/>
      <p:bldP spid="679966" grpId="0" animBg="1"/>
      <p:bldP spid="679968" grpId="0" animBg="1"/>
      <p:bldP spid="680089" grpId="0" animBg="1"/>
      <p:bldP spid="680090" grpId="0" animBg="1"/>
      <p:bldP spid="679987" grpId="0" animBg="1"/>
      <p:bldP spid="679988" grpId="0" animBg="1"/>
      <p:bldP spid="680008" grpId="0" animBg="1"/>
      <p:bldP spid="680009" grpId="0" animBg="1"/>
      <p:bldP spid="680004" grpId="0" animBg="1"/>
      <p:bldP spid="680004" grpId="1" animBg="1"/>
      <p:bldP spid="680005" grpId="0" animBg="1"/>
      <p:bldP spid="680005" grpId="1" animBg="1"/>
      <p:bldP spid="680007" grpId="0" animBg="1"/>
      <p:bldP spid="680085" grpId="0" animBg="1"/>
      <p:bldP spid="680080" grpId="0" animBg="1"/>
      <p:bldP spid="680080" grpId="1" animBg="1"/>
      <p:bldP spid="680081" grpId="0" animBg="1"/>
      <p:bldP spid="680081" grpId="1" animBg="1"/>
      <p:bldP spid="680082" grpId="0" animBg="1"/>
      <p:bldP spid="680152" grpId="0" animBg="1"/>
      <p:bldP spid="680107" grpId="0" animBg="1"/>
      <p:bldP spid="680108" grpId="0" animBg="1"/>
      <p:bldP spid="680109" grpId="0" animBg="1"/>
      <p:bldP spid="680110" grpId="0" animBg="1"/>
      <p:bldP spid="680126" grpId="0" animBg="1"/>
      <p:bldP spid="680126" grpId="1" animBg="1"/>
      <p:bldP spid="680127" grpId="0" animBg="1"/>
      <p:bldP spid="680127" grpId="1" animBg="1"/>
      <p:bldP spid="680128" grpId="0" animBg="1"/>
      <p:bldP spid="680129" grpId="0" animBg="1"/>
      <p:bldP spid="680145" grpId="0" animBg="1"/>
      <p:bldP spid="680145" grpId="1" animBg="1"/>
      <p:bldP spid="680146" grpId="0" animBg="1"/>
      <p:bldP spid="680146" grpId="1" animBg="1"/>
      <p:bldP spid="68014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Recursive “Leap of Faith”</a:t>
            </a:r>
            <a:endParaRPr lang="en-US" sz="4000" dirty="0">
              <a:solidFill>
                <a:schemeClr val="tx1"/>
              </a:solidFill>
            </a:endParaRPr>
          </a:p>
        </p:txBody>
      </p:sp>
      <p:sp>
        <p:nvSpPr>
          <p:cNvPr id="655363" name="Rectangle 3"/>
          <p:cNvSpPr>
            <a:spLocks noChangeArrowheads="1"/>
          </p:cNvSpPr>
          <p:nvPr/>
        </p:nvSpPr>
        <p:spPr bwMode="auto">
          <a:xfrm>
            <a:off x="482600" y="1155700"/>
            <a:ext cx="8204200" cy="554990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The purpose of going through the complete decomposition of the factorial function is to convince you that the process works and that recursive calls are in fact no different from other method calls, at least in their internal operation.</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rPr>
              <a:t>The danger with going through these details is that it might encourage you to do the same when you write your own recursive programs.  As it happens, </a:t>
            </a:r>
            <a:r>
              <a:rPr kumimoji="0" lang="en-US" altLang="zh-CN" sz="2400" b="0" i="0" u="none" strike="noStrike" kern="1200" cap="none" spc="0" normalizeH="0" baseline="0" noProof="0" dirty="0">
                <a:ln>
                  <a:noFill/>
                </a:ln>
                <a:solidFill>
                  <a:srgbClr val="FF0000"/>
                </a:solidFill>
                <a:effectLst/>
                <a:uLnTx/>
                <a:uFillTx/>
                <a:latin typeface="Times New Roman" charset="0"/>
                <a:ea typeface="+mn-ea"/>
                <a:cs typeface="+mn-cs"/>
              </a:rPr>
              <a:t>tracing through the details of a recursive program almost always makes such programs harder to write</a:t>
            </a:r>
            <a:r>
              <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rPr>
              <a:t>.  Writing recursive programs becomes natural only after you have enough confidence in the process that you don’t need to trace them fully.</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altLang="zh-CN" sz="2400" b="0" i="0" u="none" strike="noStrike" kern="1200" cap="none" spc="0" normalizeH="0" baseline="0" noProof="0" dirty="0">
                <a:ln>
                  <a:noFill/>
                </a:ln>
                <a:solidFill>
                  <a:srgbClr val="000000"/>
                </a:solidFill>
                <a:effectLst/>
                <a:uLnTx/>
                <a:uFillTx/>
                <a:latin typeface="Times New Roman" charset="0"/>
                <a:ea typeface="+mn-ea"/>
                <a:cs typeface="+mn-cs"/>
              </a:rPr>
              <a:t>As you write a recursive program, it is important to believe that any recursive call will return the correct answer as long as the arguments define a simpler sub-problem.  Believing that to be true, even before you have completed the code, is called the </a:t>
            </a:r>
            <a:r>
              <a:rPr kumimoji="0" lang="en-US" altLang="zh-CN" sz="2400" b="1" i="1" u="none" strike="noStrike" kern="1200" cap="none" spc="0" normalizeH="0" baseline="0" noProof="0" dirty="0">
                <a:ln>
                  <a:noFill/>
                </a:ln>
                <a:solidFill>
                  <a:srgbClr val="FF0000"/>
                </a:solidFill>
                <a:effectLst/>
                <a:uLnTx/>
                <a:uFillTx/>
                <a:latin typeface="Times New Roman" charset="0"/>
                <a:ea typeface="+mn-ea"/>
                <a:cs typeface="+mn-cs"/>
              </a:rPr>
              <a:t>recursive leap of faith</a:t>
            </a:r>
            <a:r>
              <a:rPr kumimoji="0" lang="en-US" altLang="zh-CN" sz="2400" b="0" i="1" u="none" strike="noStrike" kern="1200" cap="none" spc="0" normalizeH="0" baseline="0" noProof="0" dirty="0">
                <a:ln>
                  <a:noFill/>
                </a:ln>
                <a:solidFill>
                  <a:srgbClr val="000000"/>
                </a:solidFill>
                <a:effectLst/>
                <a:uLnTx/>
                <a:uFillTx/>
                <a:latin typeface="Times New Roman" charset="0"/>
                <a:ea typeface="+mn-ea"/>
                <a:cs typeface="+mn-cs"/>
              </a:rPr>
              <a:t>.</a:t>
            </a:r>
          </a:p>
        </p:txBody>
      </p:sp>
      <p:pic>
        <p:nvPicPr>
          <p:cNvPr id="7" name="Picture 2"/>
          <p:cNvPicPr>
            <a:picLocks noChangeAspect="1"/>
          </p:cNvPicPr>
          <p:nvPr/>
        </p:nvPicPr>
        <p:blipFill>
          <a:blip r:embed="rId3"/>
          <a:stretch>
            <a:fillRect/>
          </a:stretch>
        </p:blipFill>
        <p:spPr>
          <a:xfrm>
            <a:off x="0" y="1219200"/>
            <a:ext cx="9153333" cy="4942800"/>
          </a:xfrm>
          <a:prstGeom prst="rect">
            <a:avLst/>
          </a:prstGeom>
        </p:spPr>
      </p:pic>
    </p:spTree>
    <p:extLst>
      <p:ext uri="{BB962C8B-B14F-4D97-AF65-F5344CB8AC3E}">
        <p14:creationId xmlns:p14="http://schemas.microsoft.com/office/powerpoint/2010/main" val="3320553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6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53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Subset-Sum Problem</a:t>
            </a:r>
            <a:endParaRPr lang="en-US" sz="4000" dirty="0">
              <a:solidFill>
                <a:schemeClr val="tx1"/>
              </a:solidFill>
            </a:endParaRPr>
          </a:p>
        </p:txBody>
      </p:sp>
      <p:sp>
        <p:nvSpPr>
          <p:cNvPr id="655363" name="Rectangle 3"/>
          <p:cNvSpPr>
            <a:spLocks noChangeArrowheads="1"/>
          </p:cNvSpPr>
          <p:nvPr/>
        </p:nvSpPr>
        <p:spPr bwMode="auto">
          <a:xfrm>
            <a:off x="482600" y="1155700"/>
            <a:ext cx="8128000" cy="54737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ts val="1200"/>
              </a:spcAft>
              <a:buFontTx/>
              <a:buChar char="•"/>
            </a:pPr>
            <a:r>
              <a:rPr lang="en-US" sz="2400" b="0" dirty="0">
                <a:solidFill>
                  <a:srgbClr val="000000"/>
                </a:solidFill>
              </a:rPr>
              <a:t>The </a:t>
            </a:r>
            <a:r>
              <a:rPr lang="en-US" sz="2400" i="1" dirty="0">
                <a:solidFill>
                  <a:srgbClr val="FF0000"/>
                </a:solidFill>
              </a:rPr>
              <a:t>subset-sum problem</a:t>
            </a:r>
            <a:r>
              <a:rPr lang="en-US" sz="2400" b="0" dirty="0">
                <a:solidFill>
                  <a:srgbClr val="000000"/>
                </a:solidFill>
              </a:rPr>
              <a:t> can be expressed as follows</a:t>
            </a:r>
            <a:r>
              <a:rPr lang="en-US" sz="2400" b="0" dirty="0" smtClean="0">
                <a:solidFill>
                  <a:srgbClr val="000000"/>
                </a:solidFill>
              </a:rPr>
              <a:t>:</a:t>
            </a: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endParaRPr lang="en-US" sz="2400" b="0" dirty="0" smtClean="0">
              <a:solidFill>
                <a:srgbClr val="000000"/>
              </a:solidFill>
            </a:endParaRPr>
          </a:p>
          <a:p>
            <a:pPr marL="342900" indent="-342900">
              <a:lnSpc>
                <a:spcPct val="85000"/>
              </a:lnSpc>
              <a:spcAft>
                <a:spcPts val="1200"/>
              </a:spcAft>
              <a:buFontTx/>
              <a:buChar char="•"/>
            </a:pPr>
            <a:endParaRPr lang="en-US" sz="2400" b="0" dirty="0">
              <a:solidFill>
                <a:srgbClr val="000000"/>
              </a:solidFill>
            </a:endParaRPr>
          </a:p>
          <a:p>
            <a:pPr marL="342900" indent="-342900">
              <a:lnSpc>
                <a:spcPct val="85000"/>
              </a:lnSpc>
              <a:spcAft>
                <a:spcPts val="1200"/>
              </a:spcAft>
              <a:buFontTx/>
              <a:buChar char="•"/>
            </a:pPr>
            <a:r>
              <a:rPr lang="en-US" altLang="zh-CN" sz="2400" b="0" dirty="0">
                <a:solidFill>
                  <a:srgbClr val="000000"/>
                </a:solidFill>
              </a:rPr>
              <a:t>For example, given the set { –2, 1, 3, 8 } and the target value 7, the answer to the subset-sum question is?</a:t>
            </a:r>
          </a:p>
          <a:p>
            <a:pPr marL="342900" indent="-342900">
              <a:lnSpc>
                <a:spcPct val="85000"/>
              </a:lnSpc>
              <a:spcAft>
                <a:spcPts val="1200"/>
              </a:spcAft>
              <a:buFontTx/>
              <a:buChar char="•"/>
            </a:pPr>
            <a:r>
              <a:rPr lang="en-US" altLang="zh-CN" sz="2400" b="0" dirty="0">
                <a:solidFill>
                  <a:srgbClr val="000000"/>
                </a:solidFill>
              </a:rPr>
              <a:t>Yes, because the subset { –2, 1, 8 } adds up to 7.</a:t>
            </a:r>
          </a:p>
          <a:p>
            <a:pPr marL="342900" indent="-342900">
              <a:lnSpc>
                <a:spcPct val="85000"/>
              </a:lnSpc>
              <a:spcAft>
                <a:spcPts val="1200"/>
              </a:spcAft>
              <a:buFontTx/>
              <a:buChar char="•"/>
            </a:pPr>
            <a:r>
              <a:rPr lang="en-US" altLang="zh-CN" sz="2400" b="0" dirty="0">
                <a:solidFill>
                  <a:srgbClr val="000000"/>
                </a:solidFill>
              </a:rPr>
              <a:t>What if the target value is 5?</a:t>
            </a:r>
          </a:p>
          <a:p>
            <a:pPr marL="342900" indent="-342900">
              <a:lnSpc>
                <a:spcPct val="85000"/>
              </a:lnSpc>
              <a:spcAft>
                <a:spcPts val="1200"/>
              </a:spcAft>
              <a:buFontTx/>
              <a:buChar char="•"/>
            </a:pPr>
            <a:r>
              <a:rPr lang="en-US" altLang="zh-CN" sz="2400" b="0" dirty="0">
                <a:solidFill>
                  <a:srgbClr val="000000"/>
                </a:solidFill>
              </a:rPr>
              <a:t>The answer would be no.</a:t>
            </a:r>
          </a:p>
          <a:p>
            <a:pPr marL="342900" indent="-342900">
              <a:lnSpc>
                <a:spcPct val="85000"/>
              </a:lnSpc>
              <a:spcAft>
                <a:spcPts val="1200"/>
              </a:spcAft>
              <a:buFontTx/>
              <a:buChar char="•"/>
            </a:pPr>
            <a:r>
              <a:rPr lang="en-US" altLang="zh-CN" sz="2400" b="0" dirty="0">
                <a:solidFill>
                  <a:srgbClr val="000000"/>
                </a:solidFill>
              </a:rPr>
              <a:t>This problem is difficult to solve without using recursion, mostly because </a:t>
            </a:r>
            <a:r>
              <a:rPr lang="en-US" altLang="zh-CN" sz="2400" b="0" dirty="0">
                <a:solidFill>
                  <a:srgbClr val="FF0000"/>
                </a:solidFill>
              </a:rPr>
              <a:t>any solution strategy requires exploring a solution space that doubles in size each time you choose whether to include a particular value from the set in the sum</a:t>
            </a:r>
            <a:r>
              <a:rPr lang="en-US" altLang="zh-CN" sz="2400" b="0" dirty="0" smtClean="0">
                <a:solidFill>
                  <a:srgbClr val="000000"/>
                </a:solidFill>
              </a:rPr>
              <a:t>.</a:t>
            </a:r>
            <a:endParaRPr lang="en-US" altLang="zh-CN" sz="2400" b="0" dirty="0">
              <a:solidFill>
                <a:srgbClr val="000000"/>
              </a:solidFill>
            </a:endParaRPr>
          </a:p>
        </p:txBody>
      </p:sp>
      <p:sp>
        <p:nvSpPr>
          <p:cNvPr id="7" name="TextBox 6"/>
          <p:cNvSpPr txBox="1"/>
          <p:nvPr/>
        </p:nvSpPr>
        <p:spPr>
          <a:xfrm>
            <a:off x="1828800" y="1600200"/>
            <a:ext cx="5105400" cy="1316771"/>
          </a:xfrm>
          <a:prstGeom prst="rect">
            <a:avLst/>
          </a:prstGeom>
          <a:solidFill>
            <a:schemeClr val="bg1"/>
          </a:solidFill>
          <a:ln>
            <a:solidFill>
              <a:schemeClr val="tx1"/>
            </a:solidFill>
          </a:ln>
        </p:spPr>
        <p:txBody>
          <a:bodyPr wrap="square" rtlCol="0">
            <a:spAutoFit/>
          </a:bodyPr>
          <a:lstStyle/>
          <a:p>
            <a:pPr algn="just">
              <a:lnSpc>
                <a:spcPct val="90000"/>
              </a:lnSpc>
            </a:pPr>
            <a:r>
              <a:rPr lang="en-US" sz="2200" b="0" i="1" dirty="0"/>
              <a:t>Given a set of integers and a target value, determine whether it is possible to find a subset of those integers whose sum is equal to the specified target.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6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536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536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536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536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Subset-Sum Problem</a:t>
            </a:r>
            <a:endParaRPr lang="en-US" sz="4000" dirty="0">
              <a:solidFill>
                <a:schemeClr val="tx1"/>
              </a:solidFill>
            </a:endParaRPr>
          </a:p>
        </p:txBody>
      </p:sp>
      <p:sp>
        <p:nvSpPr>
          <p:cNvPr id="8" name="Rectangle 3"/>
          <p:cNvSpPr>
            <a:spLocks noChangeArrowheads="1"/>
          </p:cNvSpPr>
          <p:nvPr/>
        </p:nvSpPr>
        <p:spPr bwMode="auto">
          <a:xfrm>
            <a:off x="482600" y="1155700"/>
            <a:ext cx="8128000" cy="1968500"/>
          </a:xfrm>
          <a:prstGeom prst="rect">
            <a:avLst/>
          </a:prstGeom>
          <a:noFill/>
          <a:ln w="9525">
            <a:noFill/>
            <a:miter lim="800000"/>
            <a:headEnd/>
            <a:tailEnd/>
          </a:ln>
          <a:effectLst/>
        </p:spPr>
        <p:txBody>
          <a:bodyPr>
            <a:prstTxWarp prst="textNoShape">
              <a:avLst/>
            </a:prstTxWarp>
          </a:bodyPr>
          <a:lstStyle/>
          <a:p>
            <a:pPr marL="342900" indent="-342900">
              <a:lnSpc>
                <a:spcPct val="85000"/>
              </a:lnSpc>
              <a:spcAft>
                <a:spcPct val="50000"/>
              </a:spcAft>
              <a:buFontTx/>
              <a:buChar char="•"/>
            </a:pPr>
            <a:r>
              <a:rPr lang="en-US" altLang="zh-CN" sz="2400" b="0" dirty="0">
                <a:solidFill>
                  <a:srgbClr val="000000"/>
                </a:solidFill>
              </a:rPr>
              <a:t>When you are looking for a recursive decomposition, you need to find some value in the inputs—arguments in the C++ formulation of the problem—that you can make </a:t>
            </a:r>
            <a:r>
              <a:rPr lang="en-US" altLang="zh-CN" sz="2400" b="0" dirty="0">
                <a:solidFill>
                  <a:srgbClr val="FF0000"/>
                </a:solidFill>
              </a:rPr>
              <a:t>smaller</a:t>
            </a:r>
            <a:r>
              <a:rPr lang="en-US" altLang="zh-CN" sz="2400" b="0" dirty="0">
                <a:solidFill>
                  <a:srgbClr val="000000"/>
                </a:solidFill>
              </a:rPr>
              <a:t>.</a:t>
            </a:r>
          </a:p>
          <a:p>
            <a:pPr marL="342900" indent="-342900">
              <a:lnSpc>
                <a:spcPct val="85000"/>
              </a:lnSpc>
              <a:spcAft>
                <a:spcPct val="50000"/>
              </a:spcAft>
              <a:buFontTx/>
              <a:buChar char="•"/>
            </a:pPr>
            <a:r>
              <a:rPr lang="en-US" altLang="zh-CN" sz="2400" b="0" dirty="0">
                <a:solidFill>
                  <a:srgbClr val="000000"/>
                </a:solidFill>
              </a:rPr>
              <a:t>We can either make the set smaller, or make the target smaller.  Which one is the critical metric here?</a:t>
            </a:r>
          </a:p>
        </p:txBody>
      </p:sp>
      <p:sp>
        <p:nvSpPr>
          <p:cNvPr id="2" name="Rectangle 1"/>
          <p:cNvSpPr/>
          <p:nvPr/>
        </p:nvSpPr>
        <p:spPr>
          <a:xfrm>
            <a:off x="1752600" y="4953000"/>
            <a:ext cx="5638800" cy="1311128"/>
          </a:xfrm>
          <a:prstGeom prst="rect">
            <a:avLst/>
          </a:prstGeom>
          <a:solidFill>
            <a:schemeClr val="bg1"/>
          </a:solidFill>
          <a:ln>
            <a:solidFill>
              <a:schemeClr val="tx1"/>
            </a:solidFill>
          </a:ln>
        </p:spPr>
        <p:txBody>
          <a:bodyPr wrap="square">
            <a:spAutoFit/>
          </a:bodyPr>
          <a:lstStyle/>
          <a:p>
            <a:pPr lvl="0" algn="just">
              <a:lnSpc>
                <a:spcPct val="90000"/>
              </a:lnSpc>
            </a:pPr>
            <a:r>
              <a:rPr lang="en-US" altLang="zh-CN" sz="2200" b="0" i="1" dirty="0">
                <a:solidFill>
                  <a:srgbClr val="000000"/>
                </a:solidFill>
              </a:rPr>
              <a:t>Given </a:t>
            </a:r>
            <a:r>
              <a:rPr lang="en-US" altLang="zh-CN" sz="2200" b="0" i="1" dirty="0">
                <a:solidFill>
                  <a:srgbClr val="FF0000"/>
                </a:solidFill>
              </a:rPr>
              <a:t>a subset</a:t>
            </a:r>
            <a:r>
              <a:rPr lang="en-US" altLang="zh-CN" sz="2200" b="0" i="1" dirty="0">
                <a:solidFill>
                  <a:srgbClr val="000000"/>
                </a:solidFill>
              </a:rPr>
              <a:t> of the original set of integers and the original target value, determine whether it is possible to find a subset of the subset whose sum is equal to the specified target.</a:t>
            </a:r>
          </a:p>
        </p:txBody>
      </p:sp>
      <p:sp>
        <p:nvSpPr>
          <p:cNvPr id="3" name="Rectangle 2"/>
          <p:cNvSpPr/>
          <p:nvPr/>
        </p:nvSpPr>
        <p:spPr>
          <a:xfrm>
            <a:off x="1752600" y="3313186"/>
            <a:ext cx="5638800" cy="1311128"/>
          </a:xfrm>
          <a:prstGeom prst="rect">
            <a:avLst/>
          </a:prstGeom>
          <a:solidFill>
            <a:schemeClr val="bg1"/>
          </a:solidFill>
          <a:ln>
            <a:solidFill>
              <a:schemeClr val="tx1"/>
            </a:solidFill>
          </a:ln>
        </p:spPr>
        <p:txBody>
          <a:bodyPr wrap="square">
            <a:spAutoFit/>
          </a:bodyPr>
          <a:lstStyle/>
          <a:p>
            <a:pPr lvl="0" algn="just">
              <a:lnSpc>
                <a:spcPct val="90000"/>
              </a:lnSpc>
            </a:pPr>
            <a:r>
              <a:rPr lang="en-US" altLang="zh-CN" sz="2200" b="0" i="1" dirty="0">
                <a:solidFill>
                  <a:srgbClr val="000000"/>
                </a:solidFill>
              </a:rPr>
              <a:t>Given the original set of integers and </a:t>
            </a:r>
            <a:r>
              <a:rPr lang="en-US" altLang="zh-CN" sz="2200" b="0" i="1" dirty="0">
                <a:solidFill>
                  <a:srgbClr val="FF0000"/>
                </a:solidFill>
              </a:rPr>
              <a:t>a smaller target value</a:t>
            </a:r>
            <a:r>
              <a:rPr lang="en-US" altLang="zh-CN" sz="2200" b="0" i="1" dirty="0">
                <a:solidFill>
                  <a:srgbClr val="000000"/>
                </a:solidFill>
              </a:rPr>
              <a:t>, determine whether it is possible to find a subset of those integers whose sum is equal to the newly specified target.</a:t>
            </a:r>
          </a:p>
        </p:txBody>
      </p:sp>
    </p:spTree>
    <p:extLst>
      <p:ext uri="{BB962C8B-B14F-4D97-AF65-F5344CB8AC3E}">
        <p14:creationId xmlns:p14="http://schemas.microsoft.com/office/powerpoint/2010/main" val="165633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P spid="2"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Rectangle 2"/>
          <p:cNvSpPr>
            <a:spLocks noGrp="1" noChangeArrowheads="1"/>
          </p:cNvSpPr>
          <p:nvPr>
            <p:ph type="title"/>
          </p:nvPr>
        </p:nvSpPr>
        <p:spPr>
          <a:xfrm>
            <a:off x="0" y="76200"/>
            <a:ext cx="9144000" cy="1143000"/>
          </a:xfrm>
          <a:noFill/>
          <a:ln/>
        </p:spPr>
        <p:txBody>
          <a:bodyPr/>
          <a:lstStyle/>
          <a:p>
            <a:r>
              <a:rPr lang="en-US" sz="4000" dirty="0">
                <a:solidFill>
                  <a:srgbClr val="FF0000"/>
                </a:solidFill>
              </a:rPr>
              <a:t>The Subset-Sum Problem</a:t>
            </a:r>
            <a:endParaRPr lang="en-US" sz="4000" dirty="0">
              <a:solidFill>
                <a:schemeClr val="tx1"/>
              </a:solidFill>
            </a:endParaRPr>
          </a:p>
        </p:txBody>
      </p:sp>
      <p:sp>
        <p:nvSpPr>
          <p:cNvPr id="8" name="Rectangle 3"/>
          <p:cNvSpPr>
            <a:spLocks noChangeArrowheads="1"/>
          </p:cNvSpPr>
          <p:nvPr/>
        </p:nvSpPr>
        <p:spPr bwMode="auto">
          <a:xfrm>
            <a:off x="482600" y="1155700"/>
            <a:ext cx="8128000" cy="5168900"/>
          </a:xfrm>
          <a:prstGeom prst="rect">
            <a:avLst/>
          </a:prstGeom>
          <a:noFill/>
          <a:ln w="9525">
            <a:noFill/>
            <a:miter lim="800000"/>
            <a:headEnd/>
            <a:tailEnd/>
          </a:ln>
          <a:effectLst/>
        </p:spPr>
        <p:txBody>
          <a:bodyPr>
            <a:prstTxWarp prst="textNoShape">
              <a:avLst/>
            </a:prstTxWarp>
          </a:bodyPr>
          <a:lstStyle/>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The recursive solution to this problem tries to find a solution that </a:t>
            </a:r>
            <a:r>
              <a:rPr kumimoji="0" lang="en-US" sz="2400" b="0" i="1" u="none" strike="noStrike" kern="1200" cap="none" spc="0" normalizeH="0" baseline="0" noProof="0" dirty="0">
                <a:ln>
                  <a:noFill/>
                </a:ln>
                <a:solidFill>
                  <a:srgbClr val="FF0000"/>
                </a:solidFill>
                <a:effectLst/>
                <a:uLnTx/>
                <a:uFillTx/>
                <a:latin typeface="Times New Roman" charset="0"/>
                <a:ea typeface="+mn-ea"/>
                <a:cs typeface="+mn-cs"/>
              </a:rPr>
              <a:t>includes</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 </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a particular element of the set and then tries to find a solution that </a:t>
            </a:r>
            <a:r>
              <a:rPr kumimoji="0" lang="en-US" sz="2400" b="0" i="1" u="none" strike="noStrike" kern="1200" cap="none" spc="0" normalizeH="0" baseline="0" noProof="0" dirty="0">
                <a:ln>
                  <a:noFill/>
                </a:ln>
                <a:solidFill>
                  <a:srgbClr val="FF0000"/>
                </a:solidFill>
                <a:effectLst/>
                <a:uLnTx/>
                <a:uFillTx/>
                <a:latin typeface="Times New Roman" charset="0"/>
                <a:ea typeface="+mn-ea"/>
                <a:cs typeface="+mn-cs"/>
              </a:rPr>
              <a:t>excludes</a:t>
            </a:r>
            <a:r>
              <a:rPr kumimoji="0" lang="en-US" sz="2400" b="0" i="0" u="none" strike="noStrike" kern="1200" cap="none" spc="0" normalizeH="0" baseline="0" noProof="0" dirty="0">
                <a:ln>
                  <a:noFill/>
                </a:ln>
                <a:solidFill>
                  <a:srgbClr val="000000"/>
                </a:solidFill>
                <a:effectLst/>
                <a:uLnTx/>
                <a:uFillTx/>
                <a:latin typeface="Times New Roman" charset="0"/>
                <a:ea typeface="+mn-ea"/>
                <a:cs typeface="+mn-cs"/>
              </a:rPr>
              <a:t> that element.  This strategy is often called the </a:t>
            </a:r>
            <a:r>
              <a:rPr kumimoji="0" lang="en-US" sz="2400" b="1" i="1" u="none" strike="noStrike" kern="1200" cap="none" spc="0" normalizeH="0" baseline="0" noProof="0" dirty="0">
                <a:ln>
                  <a:noFill/>
                </a:ln>
                <a:solidFill>
                  <a:srgbClr val="FF0000"/>
                </a:solidFill>
                <a:effectLst/>
                <a:uLnTx/>
                <a:uFillTx/>
                <a:latin typeface="Times New Roman" charset="0"/>
                <a:ea typeface="+mn-ea"/>
                <a:cs typeface="+mn-cs"/>
              </a:rPr>
              <a:t>inclusion-exclusion pattern</a:t>
            </a:r>
            <a:r>
              <a:rPr kumimoji="0" lang="en-US" sz="2400" b="0" i="1" u="none" strike="noStrike" kern="1200" cap="none" spc="0" normalizeH="0" baseline="0" noProof="0" dirty="0">
                <a:ln>
                  <a:noFill/>
                </a:ln>
                <a:solidFill>
                  <a:srgbClr val="000000"/>
                </a:solidFill>
                <a:effectLst/>
                <a:uLnTx/>
                <a:uFillTx/>
                <a:latin typeface="Times New Roman" charset="0"/>
                <a:ea typeface="+mn-ea"/>
                <a:cs typeface="+mn-cs"/>
              </a:rPr>
              <a:t>.</a:t>
            </a:r>
          </a:p>
          <a:p>
            <a:pPr marL="342900" marR="0" lvl="0" indent="-342900" algn="l" defTabSz="914400" rtl="0" eaLnBrk="0" fontAlgn="base" latinLnBrk="0" hangingPunct="0">
              <a:lnSpc>
                <a:spcPct val="85000"/>
              </a:lnSpc>
              <a:spcBef>
                <a:spcPct val="0"/>
              </a:spcBef>
              <a:spcAft>
                <a:spcPts val="1200"/>
              </a:spcAft>
              <a:buClrTx/>
              <a:buSzTx/>
              <a:buFontTx/>
              <a:buChar char="•"/>
              <a:tabLst/>
              <a:defRPr/>
            </a:pPr>
            <a:r>
              <a:rPr kumimoji="0" lang="en-US" altLang="zh-CN" sz="2400" b="0" i="0" u="none" strike="noStrike" kern="1200" cap="none" spc="0" normalizeH="0" baseline="0" noProof="0" dirty="0">
                <a:ln>
                  <a:noFill/>
                </a:ln>
                <a:solidFill>
                  <a:srgbClr val="000000"/>
                </a:solidFill>
                <a:effectLst/>
                <a:uLnTx/>
                <a:uFillTx/>
                <a:latin typeface="+mn-lt"/>
              </a:rPr>
              <a:t>The key insight you need to solve this problem is that there are two ways that you might be able to produce the desired target sum after you have identified a particular element.</a:t>
            </a:r>
          </a:p>
          <a:p>
            <a:pPr marL="800100" marR="0" lvl="1" indent="-342900" algn="l" defTabSz="914400" rtl="0" eaLnBrk="0" fontAlgn="base" latinLnBrk="0" hangingPunct="0">
              <a:lnSpc>
                <a:spcPct val="85000"/>
              </a:lnSpc>
              <a:spcBef>
                <a:spcPct val="0"/>
              </a:spcBef>
              <a:spcAft>
                <a:spcPts val="1200"/>
              </a:spcAft>
              <a:buClrTx/>
              <a:buSzTx/>
              <a:buFontTx/>
              <a:buChar char="–"/>
              <a:tabLst/>
              <a:defRPr/>
            </a:pPr>
            <a:r>
              <a:rPr kumimoji="0" lang="en-US" altLang="zh-CN" sz="2400" b="0" i="0" u="none" strike="noStrike" kern="1200" cap="none" spc="0" normalizeH="0" baseline="0" noProof="0" dirty="0">
                <a:ln>
                  <a:noFill/>
                </a:ln>
                <a:solidFill>
                  <a:srgbClr val="000000"/>
                </a:solidFill>
                <a:effectLst/>
                <a:uLnTx/>
                <a:uFillTx/>
                <a:latin typeface="+mn-lt"/>
              </a:rPr>
              <a:t>One possibility is that the subset you’re looking for </a:t>
            </a:r>
            <a:r>
              <a:rPr kumimoji="0" lang="en-US" altLang="zh-CN" sz="2400" b="0" i="1" u="none" strike="noStrike" kern="1200" cap="none" spc="0" normalizeH="0" baseline="0" noProof="0" dirty="0">
                <a:ln>
                  <a:noFill/>
                </a:ln>
                <a:solidFill>
                  <a:srgbClr val="000000"/>
                </a:solidFill>
                <a:effectLst/>
                <a:uLnTx/>
                <a:uFillTx/>
                <a:latin typeface="+mn-lt"/>
              </a:rPr>
              <a:t>excludes </a:t>
            </a:r>
            <a:r>
              <a:rPr kumimoji="0" lang="en-US" altLang="zh-CN" sz="2400" b="0" i="0" u="none" strike="noStrike" kern="1200" cap="none" spc="0" normalizeH="0" baseline="0" noProof="0" dirty="0">
                <a:ln>
                  <a:noFill/>
                </a:ln>
                <a:solidFill>
                  <a:srgbClr val="000000"/>
                </a:solidFill>
                <a:effectLst/>
                <a:uLnTx/>
                <a:uFillTx/>
                <a:latin typeface="+mn-lt"/>
              </a:rPr>
              <a:t>that element, in which case it must be possible to generate the value </a:t>
            </a:r>
            <a:r>
              <a:rPr kumimoji="0" lang="en-US" altLang="zh-CN" sz="2000" b="1" i="0" u="none" strike="noStrike" kern="1200" cap="none" spc="0" normalizeH="0" baseline="0" noProof="0" dirty="0">
                <a:ln>
                  <a:noFill/>
                </a:ln>
                <a:solidFill>
                  <a:srgbClr val="000000"/>
                </a:solidFill>
                <a:effectLst/>
                <a:uLnTx/>
                <a:uFillTx/>
                <a:latin typeface="+mn-lt"/>
              </a:rPr>
              <a:t>target</a:t>
            </a:r>
            <a:r>
              <a:rPr lang="en-US" altLang="zh-CN" sz="2400" b="0" dirty="0">
                <a:solidFill>
                  <a:srgbClr val="000000"/>
                </a:solidFill>
                <a:latin typeface="+mn-lt"/>
              </a:rPr>
              <a:t> </a:t>
            </a:r>
            <a:r>
              <a:rPr kumimoji="0" lang="en-US" altLang="zh-CN" sz="2400" b="0" i="0" u="none" strike="noStrike" kern="1200" cap="none" spc="0" normalizeH="0" baseline="0" noProof="0" dirty="0">
                <a:ln>
                  <a:noFill/>
                </a:ln>
                <a:solidFill>
                  <a:srgbClr val="000000"/>
                </a:solidFill>
                <a:effectLst/>
                <a:uLnTx/>
                <a:uFillTx/>
                <a:latin typeface="+mn-lt"/>
              </a:rPr>
              <a:t>using only the leftover set of elements.</a:t>
            </a:r>
          </a:p>
          <a:p>
            <a:pPr marL="800100" lvl="1" indent="-342900">
              <a:lnSpc>
                <a:spcPct val="85000"/>
              </a:lnSpc>
              <a:spcAft>
                <a:spcPts val="1200"/>
              </a:spcAft>
              <a:buFontTx/>
              <a:buChar char="–"/>
              <a:defRPr/>
            </a:pPr>
            <a:r>
              <a:rPr kumimoji="0" lang="en-US" altLang="zh-CN" sz="2400" b="0" i="0" u="none" strike="noStrike" kern="1200" cap="none" spc="0" normalizeH="0" baseline="0" noProof="0" dirty="0">
                <a:ln>
                  <a:noFill/>
                </a:ln>
                <a:solidFill>
                  <a:srgbClr val="000000"/>
                </a:solidFill>
                <a:effectLst/>
                <a:uLnTx/>
                <a:uFillTx/>
                <a:latin typeface="+mn-lt"/>
              </a:rPr>
              <a:t>The other possibility is that the subset you’re looking for </a:t>
            </a:r>
            <a:r>
              <a:rPr kumimoji="0" lang="en-US" altLang="zh-CN" sz="2400" b="0" i="1" u="none" strike="noStrike" kern="1200" cap="none" spc="0" normalizeH="0" baseline="0" noProof="0" dirty="0">
                <a:ln>
                  <a:noFill/>
                </a:ln>
                <a:solidFill>
                  <a:srgbClr val="000000"/>
                </a:solidFill>
                <a:effectLst/>
                <a:uLnTx/>
                <a:uFillTx/>
                <a:latin typeface="+mn-lt"/>
              </a:rPr>
              <a:t>includes </a:t>
            </a:r>
            <a:r>
              <a:rPr kumimoji="0" lang="en-US" altLang="zh-CN" sz="2400" b="0" i="0" u="none" strike="noStrike" kern="1200" cap="none" spc="0" normalizeH="0" baseline="0" noProof="0" dirty="0">
                <a:ln>
                  <a:noFill/>
                </a:ln>
                <a:solidFill>
                  <a:srgbClr val="000000"/>
                </a:solidFill>
                <a:effectLst/>
                <a:uLnTx/>
                <a:uFillTx/>
                <a:latin typeface="+mn-lt"/>
              </a:rPr>
              <a:t>that element. For that to happen, it must be possible to take the rest of the set and produce the value </a:t>
            </a:r>
            <a:r>
              <a:rPr lang="en-US" sz="1800" dirty="0" smtClean="0">
                <a:solidFill>
                  <a:srgbClr val="000000"/>
                </a:solidFill>
                <a:latin typeface="Courier New" charset="0"/>
              </a:rPr>
              <a:t>target-element</a:t>
            </a:r>
            <a:r>
              <a:rPr lang="en-US" altLang="zh-CN" sz="2400" b="0" dirty="0" smtClean="0">
                <a:solidFill>
                  <a:srgbClr val="000000"/>
                </a:solidFill>
                <a:latin typeface="+mn-lt"/>
              </a:rPr>
              <a:t>.</a:t>
            </a:r>
            <a:r>
              <a:rPr kumimoji="0" lang="en-US" altLang="zh-CN" sz="2400" b="0" i="0" u="none" strike="noStrike" kern="1200" cap="none" spc="0" normalizeH="0" baseline="0" noProof="0" dirty="0" smtClean="0">
                <a:ln>
                  <a:noFill/>
                </a:ln>
                <a:solidFill>
                  <a:srgbClr val="000000"/>
                </a:solidFill>
                <a:effectLst/>
                <a:uLnTx/>
                <a:uFillTx/>
                <a:latin typeface="+mn-lt"/>
              </a:rPr>
              <a:t> </a:t>
            </a:r>
            <a:endParaRPr kumimoji="0" lang="en-US" sz="2400" b="0" i="1" u="none" strike="noStrike" kern="120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75674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7" name="Text Box 3"/>
          <p:cNvSpPr txBox="1">
            <a:spLocks noChangeArrowheads="1"/>
          </p:cNvSpPr>
          <p:nvPr/>
        </p:nvSpPr>
        <p:spPr bwMode="auto">
          <a:xfrm>
            <a:off x="398463" y="1193800"/>
            <a:ext cx="8364537" cy="5047535"/>
          </a:xfrm>
          <a:prstGeom prst="rect">
            <a:avLst/>
          </a:prstGeom>
          <a:solidFill>
            <a:schemeClr val="bg1"/>
          </a:solidFill>
          <a:ln w="9525">
            <a:solidFill>
              <a:schemeClr val="tx1"/>
            </a:solidFill>
            <a:miter lim="800000"/>
            <a:headEnd/>
            <a:tailEnd/>
          </a:ln>
          <a:effectLst/>
        </p:spPr>
        <p:txBody>
          <a:bodyPr wrap="square">
            <a:prstTxWarp prst="textNoShape">
              <a:avLst/>
            </a:prstTxWarp>
            <a:spAutoFit/>
          </a:bodyPr>
          <a:lstStyle/>
          <a:p>
            <a:r>
              <a:rPr lang="en-US" dirty="0">
                <a:solidFill>
                  <a:srgbClr val="0000FF"/>
                </a:solidFill>
                <a:latin typeface="Courier New" charset="0"/>
              </a:rPr>
              <a:t>/*</a:t>
            </a:r>
          </a:p>
          <a:p>
            <a:r>
              <a:rPr lang="en-US" dirty="0">
                <a:solidFill>
                  <a:srgbClr val="0000FF"/>
                </a:solidFill>
                <a:latin typeface="Courier New" charset="0"/>
              </a:rPr>
              <a:t> * Function: </a:t>
            </a:r>
            <a:r>
              <a:rPr lang="en-US" dirty="0" err="1">
                <a:solidFill>
                  <a:srgbClr val="0000FF"/>
                </a:solidFill>
                <a:latin typeface="Courier New" charset="0"/>
              </a:rPr>
              <a:t>subsetSumExists</a:t>
            </a:r>
            <a:endParaRPr lang="en-US" dirty="0">
              <a:solidFill>
                <a:srgbClr val="0000FF"/>
              </a:solidFill>
              <a:latin typeface="Courier New" charset="0"/>
            </a:endParaRPr>
          </a:p>
          <a:p>
            <a:r>
              <a:rPr lang="en-US" dirty="0">
                <a:solidFill>
                  <a:srgbClr val="0000FF"/>
                </a:solidFill>
                <a:latin typeface="Courier New" charset="0"/>
              </a:rPr>
              <a:t> * Usage: if (</a:t>
            </a:r>
            <a:r>
              <a:rPr lang="en-US" dirty="0" err="1">
                <a:solidFill>
                  <a:srgbClr val="0000FF"/>
                </a:solidFill>
                <a:latin typeface="Courier New" charset="0"/>
              </a:rPr>
              <a:t>subsetSumExists(set</a:t>
            </a:r>
            <a:r>
              <a:rPr lang="en-US" dirty="0">
                <a:solidFill>
                  <a:srgbClr val="0000FF"/>
                </a:solidFill>
                <a:latin typeface="Courier New" charset="0"/>
              </a:rPr>
              <a:t>, target) . . .</a:t>
            </a:r>
          </a:p>
          <a:p>
            <a:r>
              <a:rPr lang="en-US" dirty="0">
                <a:solidFill>
                  <a:srgbClr val="0000FF"/>
                </a:solidFill>
                <a:latin typeface="Courier New" charset="0"/>
              </a:rPr>
              <a:t> * ---------------------------------------------</a:t>
            </a:r>
          </a:p>
          <a:p>
            <a:r>
              <a:rPr lang="en-US" dirty="0">
                <a:solidFill>
                  <a:srgbClr val="0000FF"/>
                </a:solidFill>
                <a:latin typeface="Courier New" charset="0"/>
              </a:rPr>
              <a:t> * Determines whether it is possible to choose elements from set so that</a:t>
            </a:r>
          </a:p>
          <a:p>
            <a:r>
              <a:rPr lang="en-US" dirty="0">
                <a:solidFill>
                  <a:srgbClr val="0000FF"/>
                </a:solidFill>
                <a:latin typeface="Courier New" charset="0"/>
              </a:rPr>
              <a:t> * the sum is equal to target.  The recursion uses the inclusion-exclusion</a:t>
            </a:r>
          </a:p>
          <a:p>
            <a:r>
              <a:rPr lang="en-US" dirty="0">
                <a:solidFill>
                  <a:srgbClr val="0000FF"/>
                </a:solidFill>
                <a:latin typeface="Courier New" charset="0"/>
              </a:rPr>
              <a:t> * pattern.  This pattern begins by choosing a particular element (this</a:t>
            </a:r>
          </a:p>
          <a:p>
            <a:r>
              <a:rPr lang="en-US" dirty="0">
                <a:solidFill>
                  <a:srgbClr val="0000FF"/>
                </a:solidFill>
                <a:latin typeface="Courier New" charset="0"/>
              </a:rPr>
              <a:t> * code chooses the first element) and then continues by checking whether</a:t>
            </a:r>
          </a:p>
          <a:p>
            <a:r>
              <a:rPr lang="en-US" dirty="0">
                <a:solidFill>
                  <a:srgbClr val="0000FF"/>
                </a:solidFill>
                <a:latin typeface="Courier New" charset="0"/>
              </a:rPr>
              <a:t> * it is possible to create the target without using that element or</a:t>
            </a:r>
          </a:p>
          <a:p>
            <a:r>
              <a:rPr lang="en-US" dirty="0">
                <a:solidFill>
                  <a:srgbClr val="0000FF"/>
                </a:solidFill>
                <a:latin typeface="Courier New" charset="0"/>
              </a:rPr>
              <a:t> * whether it is possible to include that element and then find a subset</a:t>
            </a:r>
          </a:p>
          <a:p>
            <a:r>
              <a:rPr lang="en-US" dirty="0">
                <a:solidFill>
                  <a:srgbClr val="0000FF"/>
                </a:solidFill>
                <a:latin typeface="Courier New" charset="0"/>
              </a:rPr>
              <a:t> * of the rest that adds up to the target after subtracting the element. </a:t>
            </a:r>
          </a:p>
          <a:p>
            <a:r>
              <a:rPr lang="en-US" dirty="0">
                <a:solidFill>
                  <a:srgbClr val="0000FF"/>
                </a:solidFill>
                <a:latin typeface="Courier New" charset="0"/>
              </a:rPr>
              <a:t> */</a:t>
            </a:r>
          </a:p>
          <a:p>
            <a:endParaRPr lang="en-US" dirty="0">
              <a:solidFill>
                <a:srgbClr val="0000FF"/>
              </a:solidFill>
              <a:latin typeface="Courier New" charset="0"/>
            </a:endParaRPr>
          </a:p>
          <a:p>
            <a:r>
              <a:rPr lang="en-US" dirty="0" err="1">
                <a:solidFill>
                  <a:srgbClr val="000000"/>
                </a:solidFill>
                <a:latin typeface="Courier New" charset="0"/>
              </a:rPr>
              <a:t>bool</a:t>
            </a:r>
            <a:r>
              <a:rPr lang="en-US" dirty="0">
                <a:solidFill>
                  <a:srgbClr val="000000"/>
                </a:solidFill>
                <a:latin typeface="Courier New" charset="0"/>
              </a:rPr>
              <a:t> </a:t>
            </a:r>
            <a:r>
              <a:rPr lang="en-US" dirty="0" err="1">
                <a:solidFill>
                  <a:srgbClr val="000000"/>
                </a:solidFill>
                <a:latin typeface="Courier New" charset="0"/>
              </a:rPr>
              <a:t>subsetSumExists(Set</a:t>
            </a:r>
            <a:r>
              <a:rPr lang="en-US" dirty="0">
                <a:solidFill>
                  <a:srgbClr val="000000"/>
                </a:solidFill>
                <a:latin typeface="Courier New" charset="0"/>
              </a:rPr>
              <a:t>&lt;</a:t>
            </a:r>
            <a:r>
              <a:rPr lang="en-US" dirty="0" err="1">
                <a:solidFill>
                  <a:srgbClr val="000000"/>
                </a:solidFill>
                <a:latin typeface="Courier New" charset="0"/>
              </a:rPr>
              <a:t>int</a:t>
            </a:r>
            <a:r>
              <a:rPr lang="en-US" dirty="0">
                <a:solidFill>
                  <a:srgbClr val="000000"/>
                </a:solidFill>
                <a:latin typeface="Courier New" charset="0"/>
              </a:rPr>
              <a:t>&gt; &amp; set, </a:t>
            </a:r>
            <a:r>
              <a:rPr lang="en-US" dirty="0" err="1">
                <a:solidFill>
                  <a:srgbClr val="000000"/>
                </a:solidFill>
                <a:latin typeface="Courier New" charset="0"/>
              </a:rPr>
              <a:t>int</a:t>
            </a:r>
            <a:r>
              <a:rPr lang="en-US" dirty="0">
                <a:solidFill>
                  <a:srgbClr val="000000"/>
                </a:solidFill>
                <a:latin typeface="Courier New" charset="0"/>
              </a:rPr>
              <a:t> target) {</a:t>
            </a:r>
          </a:p>
          <a:p>
            <a:r>
              <a:rPr lang="en-US" dirty="0">
                <a:solidFill>
                  <a:srgbClr val="000000"/>
                </a:solidFill>
                <a:latin typeface="Courier New" charset="0"/>
              </a:rPr>
              <a:t>   if (</a:t>
            </a:r>
            <a:r>
              <a:rPr lang="en-US" dirty="0" err="1">
                <a:solidFill>
                  <a:srgbClr val="000000"/>
                </a:solidFill>
                <a:latin typeface="Courier New" charset="0"/>
              </a:rPr>
              <a:t>set.isEmpty</a:t>
            </a:r>
            <a:r>
              <a:rPr lang="en-US" dirty="0">
                <a:solidFill>
                  <a:srgbClr val="000000"/>
                </a:solidFill>
                <a:latin typeface="Courier New" charset="0"/>
              </a:rPr>
              <a:t>()) {</a:t>
            </a:r>
          </a:p>
          <a:p>
            <a:r>
              <a:rPr lang="en-US" dirty="0">
                <a:solidFill>
                  <a:srgbClr val="000000"/>
                </a:solidFill>
                <a:latin typeface="Courier New" charset="0"/>
              </a:rPr>
              <a:t>      return target == 0;</a:t>
            </a:r>
          </a:p>
          <a:p>
            <a:r>
              <a:rPr lang="en-US" dirty="0">
                <a:solidFill>
                  <a:srgbClr val="000000"/>
                </a:solidFill>
                <a:latin typeface="Courier New" charset="0"/>
              </a:rPr>
              <a:t>   } else {</a:t>
            </a:r>
          </a:p>
          <a:p>
            <a:r>
              <a:rPr lang="en-US" dirty="0">
                <a:solidFill>
                  <a:srgbClr val="000000"/>
                </a:solidFill>
                <a:latin typeface="Courier New" charset="0"/>
              </a:rPr>
              <a:t>      </a:t>
            </a:r>
            <a:r>
              <a:rPr lang="en-US" dirty="0" err="1">
                <a:solidFill>
                  <a:srgbClr val="000000"/>
                </a:solidFill>
                <a:latin typeface="Courier New" charset="0"/>
              </a:rPr>
              <a:t>int</a:t>
            </a:r>
            <a:r>
              <a:rPr lang="en-US" dirty="0">
                <a:solidFill>
                  <a:srgbClr val="000000"/>
                </a:solidFill>
                <a:latin typeface="Courier New" charset="0"/>
              </a:rPr>
              <a:t> element = </a:t>
            </a:r>
            <a:r>
              <a:rPr lang="en-US" dirty="0" err="1">
                <a:solidFill>
                  <a:srgbClr val="000000"/>
                </a:solidFill>
                <a:latin typeface="Courier New" charset="0"/>
              </a:rPr>
              <a:t>set.first</a:t>
            </a:r>
            <a:r>
              <a:rPr lang="en-US" dirty="0">
                <a:solidFill>
                  <a:srgbClr val="000000"/>
                </a:solidFill>
                <a:latin typeface="Courier New" charset="0"/>
              </a:rPr>
              <a:t>();</a:t>
            </a:r>
          </a:p>
          <a:p>
            <a:r>
              <a:rPr lang="en-US" dirty="0">
                <a:solidFill>
                  <a:srgbClr val="000000"/>
                </a:solidFill>
                <a:latin typeface="Courier New" charset="0"/>
              </a:rPr>
              <a:t>      Set&lt;</a:t>
            </a:r>
            <a:r>
              <a:rPr lang="en-US" dirty="0" err="1">
                <a:solidFill>
                  <a:srgbClr val="000000"/>
                </a:solidFill>
                <a:latin typeface="Courier New" charset="0"/>
              </a:rPr>
              <a:t>int</a:t>
            </a:r>
            <a:r>
              <a:rPr lang="en-US" dirty="0">
                <a:solidFill>
                  <a:srgbClr val="000000"/>
                </a:solidFill>
                <a:latin typeface="Courier New" charset="0"/>
              </a:rPr>
              <a:t>&gt; rest = set - element;</a:t>
            </a:r>
          </a:p>
          <a:p>
            <a:r>
              <a:rPr lang="en-US" dirty="0">
                <a:solidFill>
                  <a:srgbClr val="000000"/>
                </a:solidFill>
                <a:latin typeface="Courier New" charset="0"/>
              </a:rPr>
              <a:t>      return </a:t>
            </a:r>
            <a:r>
              <a:rPr lang="en-US" dirty="0" err="1">
                <a:solidFill>
                  <a:srgbClr val="000000"/>
                </a:solidFill>
                <a:latin typeface="Courier New" charset="0"/>
              </a:rPr>
              <a:t>subsetSumExists(rest</a:t>
            </a:r>
            <a:r>
              <a:rPr lang="en-US" dirty="0">
                <a:solidFill>
                  <a:srgbClr val="000000"/>
                </a:solidFill>
                <a:latin typeface="Courier New" charset="0"/>
              </a:rPr>
              <a:t>, target)</a:t>
            </a:r>
          </a:p>
          <a:p>
            <a:r>
              <a:rPr lang="en-US" dirty="0">
                <a:solidFill>
                  <a:srgbClr val="000000"/>
                </a:solidFill>
                <a:latin typeface="Courier New" charset="0"/>
              </a:rPr>
              <a:t>          || </a:t>
            </a:r>
            <a:r>
              <a:rPr lang="en-US" dirty="0" err="1">
                <a:solidFill>
                  <a:srgbClr val="000000"/>
                </a:solidFill>
                <a:latin typeface="Courier New" charset="0"/>
              </a:rPr>
              <a:t>subsetSumExists(rest</a:t>
            </a:r>
            <a:r>
              <a:rPr lang="en-US" dirty="0">
                <a:solidFill>
                  <a:srgbClr val="000000"/>
                </a:solidFill>
                <a:latin typeface="Courier New" charset="0"/>
              </a:rPr>
              <a:t>, target - element);</a:t>
            </a:r>
          </a:p>
          <a:p>
            <a:r>
              <a:rPr lang="en-US" dirty="0">
                <a:solidFill>
                  <a:srgbClr val="000000"/>
                </a:solidFill>
                <a:latin typeface="Courier New" charset="0"/>
              </a:rPr>
              <a:t>   }</a:t>
            </a:r>
          </a:p>
          <a:p>
            <a:r>
              <a:rPr lang="en-US" dirty="0">
                <a:solidFill>
                  <a:srgbClr val="000000"/>
                </a:solidFill>
                <a:latin typeface="Courier New" charset="0"/>
              </a:rPr>
              <a:t>}</a:t>
            </a:r>
          </a:p>
        </p:txBody>
      </p:sp>
      <p:sp>
        <p:nvSpPr>
          <p:cNvPr id="702468" name="Rectangle 4"/>
          <p:cNvSpPr>
            <a:spLocks noChangeArrowheads="1"/>
          </p:cNvSpPr>
          <p:nvPr/>
        </p:nvSpPr>
        <p:spPr bwMode="auto">
          <a:xfrm>
            <a:off x="0" y="0"/>
            <a:ext cx="9131300" cy="1087438"/>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69" name="Rectangle 5"/>
          <p:cNvSpPr>
            <a:spLocks noChangeArrowheads="1"/>
          </p:cNvSpPr>
          <p:nvPr/>
        </p:nvSpPr>
        <p:spPr bwMode="auto">
          <a:xfrm>
            <a:off x="0" y="6567488"/>
            <a:ext cx="9131300" cy="290512"/>
          </a:xfrm>
          <a:prstGeom prst="rect">
            <a:avLst/>
          </a:prstGeom>
          <a:solidFill>
            <a:srgbClr val="CCFFFF"/>
          </a:solidFill>
          <a:ln w="9525">
            <a:noFill/>
            <a:miter lim="800000"/>
            <a:headEnd/>
            <a:tailEnd/>
          </a:ln>
          <a:effectLst/>
        </p:spPr>
        <p:txBody>
          <a:bodyPr wrap="none" anchor="ctr">
            <a:prstTxWarp prst="textNoShape">
              <a:avLst/>
            </a:prstTxWarp>
          </a:bodyPr>
          <a:lstStyle/>
          <a:p>
            <a:endParaRPr lang="en-US">
              <a:solidFill>
                <a:srgbClr val="000000"/>
              </a:solidFill>
            </a:endParaRPr>
          </a:p>
        </p:txBody>
      </p:sp>
      <p:sp>
        <p:nvSpPr>
          <p:cNvPr id="702470" name="Rectangle 6"/>
          <p:cNvSpPr>
            <a:spLocks noGrp="1" noChangeArrowheads="1"/>
          </p:cNvSpPr>
          <p:nvPr>
            <p:ph type="title"/>
          </p:nvPr>
        </p:nvSpPr>
        <p:spPr>
          <a:xfrm>
            <a:off x="0" y="3630"/>
            <a:ext cx="9144000" cy="1143000"/>
          </a:xfrm>
          <a:noFill/>
          <a:ln/>
        </p:spPr>
        <p:txBody>
          <a:bodyPr/>
          <a:lstStyle/>
          <a:p>
            <a:r>
              <a:rPr lang="en-US" sz="4000" dirty="0">
                <a:solidFill>
                  <a:srgbClr val="FF0000"/>
                </a:solidFill>
              </a:rPr>
              <a:t>Code for the Subset-Sum Program</a:t>
            </a:r>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lank Presentation">
  <a:themeElements>
    <a:clrScheme name="Custom 3">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3333CC"/>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21395</TotalTime>
  <Words>3250</Words>
  <Application>Microsoft Office PowerPoint</Application>
  <PresentationFormat>On-screen Show (4:3)</PresentationFormat>
  <Paragraphs>400</Paragraphs>
  <Slides>23</Slides>
  <Notes>22</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23</vt:i4>
      </vt:variant>
    </vt:vector>
  </HeadingPairs>
  <TitlesOfParts>
    <vt:vector size="34" baseType="lpstr">
      <vt:lpstr>Helvetica Neue</vt:lpstr>
      <vt:lpstr>Lucida Grande</vt:lpstr>
      <vt:lpstr>ＭＳ Ｐゴシック</vt:lpstr>
      <vt:lpstr>Arial</vt:lpstr>
      <vt:lpstr>Courier New</vt:lpstr>
      <vt:lpstr>Helvetica</vt:lpstr>
      <vt:lpstr>Times New Roman</vt:lpstr>
      <vt:lpstr>Blank Presentation</vt:lpstr>
      <vt:lpstr>1_Blank Presentation</vt:lpstr>
      <vt:lpstr>2_Blank Presentation</vt:lpstr>
      <vt:lpstr>4_Blank Presentation</vt:lpstr>
      <vt:lpstr>Recursive Strategies</vt:lpstr>
      <vt:lpstr>The Towers of Hanoi</vt:lpstr>
      <vt:lpstr>The Tower of Hanoi Solution</vt:lpstr>
      <vt:lpstr>The Towers of Hanoi Solution</vt:lpstr>
      <vt:lpstr>The Recursive “Leap of Faith”</vt:lpstr>
      <vt:lpstr>The Subset-Sum Problem</vt:lpstr>
      <vt:lpstr>The Subset-Sum Problem</vt:lpstr>
      <vt:lpstr>The Subset-Sum Problem</vt:lpstr>
      <vt:lpstr>Code for the Subset-Sum Program</vt:lpstr>
      <vt:lpstr>Generating Permutations</vt:lpstr>
      <vt:lpstr>Code for the Permutations Function</vt:lpstr>
      <vt:lpstr>Graphical Recursion</vt:lpstr>
      <vt:lpstr>Methods in the Graphics Library</vt:lpstr>
      <vt:lpstr>Mondrian Decomposition</vt:lpstr>
      <vt:lpstr>Generating Mondrian-Style Paintings</vt:lpstr>
      <vt:lpstr>Code for the Mondrian Program</vt:lpstr>
      <vt:lpstr>Code for the Mondrian Program</vt:lpstr>
      <vt:lpstr>Exercise: A Better Mondrian Program</vt:lpstr>
      <vt:lpstr>PowerPoint Presentation</vt:lpstr>
      <vt:lpstr>Graphical Recursion</vt:lpstr>
      <vt:lpstr>How Long is the Coast of England?</vt:lpstr>
      <vt:lpstr>Exercise: Fractal Coastline</vt:lpstr>
      <vt:lpstr>The End</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3—Expressions</dc:title>
  <cp:lastModifiedBy>Prof. Huang Rui (SSE)</cp:lastModifiedBy>
  <cp:revision>167</cp:revision>
  <dcterms:created xsi:type="dcterms:W3CDTF">2014-07-02T13:47:36Z</dcterms:created>
  <dcterms:modified xsi:type="dcterms:W3CDTF">2019-03-14T03:09:18Z</dcterms:modified>
</cp:coreProperties>
</file>